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13" r:id="rId2"/>
    <p:sldId id="256" r:id="rId3"/>
    <p:sldId id="280" r:id="rId4"/>
    <p:sldId id="281" r:id="rId5"/>
    <p:sldId id="284" r:id="rId6"/>
    <p:sldId id="260" r:id="rId7"/>
    <p:sldId id="266" r:id="rId8"/>
    <p:sldId id="262" r:id="rId9"/>
    <p:sldId id="285" r:id="rId10"/>
    <p:sldId id="261" r:id="rId11"/>
    <p:sldId id="286" r:id="rId12"/>
    <p:sldId id="263" r:id="rId13"/>
    <p:sldId id="287" r:id="rId14"/>
    <p:sldId id="264" r:id="rId15"/>
    <p:sldId id="290" r:id="rId16"/>
    <p:sldId id="275" r:id="rId17"/>
    <p:sldId id="288" r:id="rId18"/>
    <p:sldId id="289" r:id="rId19"/>
    <p:sldId id="265" r:id="rId20"/>
    <p:sldId id="291" r:id="rId21"/>
    <p:sldId id="295" r:id="rId22"/>
    <p:sldId id="269" r:id="rId23"/>
    <p:sldId id="267" r:id="rId24"/>
    <p:sldId id="270" r:id="rId25"/>
    <p:sldId id="301" r:id="rId26"/>
    <p:sldId id="299" r:id="rId27"/>
    <p:sldId id="271" r:id="rId28"/>
    <p:sldId id="296" r:id="rId29"/>
    <p:sldId id="274" r:id="rId30"/>
    <p:sldId id="308" r:id="rId31"/>
    <p:sldId id="310" r:id="rId32"/>
    <p:sldId id="303" r:id="rId33"/>
    <p:sldId id="309" r:id="rId34"/>
    <p:sldId id="294" r:id="rId35"/>
    <p:sldId id="311" r:id="rId36"/>
    <p:sldId id="306" r:id="rId37"/>
    <p:sldId id="305" r:id="rId38"/>
    <p:sldId id="304" r:id="rId39"/>
    <p:sldId id="316" r:id="rId40"/>
    <p:sldId id="31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2959"/>
    <a:srgbClr val="376E7B"/>
    <a:srgbClr val="E80C39"/>
    <a:srgbClr val="D74D4D"/>
    <a:srgbClr val="2323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365" autoAdjust="0"/>
    <p:restoredTop sz="77140" autoAdjust="0"/>
  </p:normalViewPr>
  <p:slideViewPr>
    <p:cSldViewPr snapToGrid="0">
      <p:cViewPr varScale="1">
        <p:scale>
          <a:sx n="65" d="100"/>
          <a:sy n="65" d="100"/>
        </p:scale>
        <p:origin x="72"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6E25A-1650-452D-804A-F82DF3AEE407}" type="datetimeFigureOut">
              <a:rPr lang="en-US" smtClean="0"/>
              <a:t>4/14/2015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F6684-02CA-48A0-A992-EF41D0CBF8A4}" type="slidenum">
              <a:rPr lang="en-US" smtClean="0"/>
              <a:t>‹#›</a:t>
            </a:fld>
            <a:endParaRPr lang="en-US"/>
          </a:p>
        </p:txBody>
      </p:sp>
    </p:spTree>
    <p:extLst>
      <p:ext uri="{BB962C8B-B14F-4D97-AF65-F5344CB8AC3E}">
        <p14:creationId xmlns:p14="http://schemas.microsoft.com/office/powerpoint/2010/main" val="979045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 am Maria!</a:t>
            </a:r>
            <a:r>
              <a:rPr lang="en-US" baseline="0" dirty="0" smtClean="0"/>
              <a:t>  I am Ugandan and leaved in the UK.  So, my accent sometimes has people guessing. </a:t>
            </a:r>
          </a:p>
          <a:p>
            <a:r>
              <a:rPr lang="en-US" baseline="0" dirty="0" smtClean="0"/>
              <a:t> If you want to reach me on the Twitters I am @LadyNaggaga.    Think Lady gaga and add an Na at a beginning.  I got this name from a </a:t>
            </a:r>
            <a:r>
              <a:rPr lang="en-US" baseline="0" dirty="0" err="1" smtClean="0"/>
              <a:t>Telemarkter</a:t>
            </a:r>
            <a:r>
              <a:rPr lang="en-US" baseline="0" dirty="0" smtClean="0"/>
              <a:t>.  Who would  have guessed.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a:t>
            </a:fld>
            <a:endParaRPr lang="en-US"/>
          </a:p>
        </p:txBody>
      </p:sp>
    </p:spTree>
    <p:extLst>
      <p:ext uri="{BB962C8B-B14F-4D97-AF65-F5344CB8AC3E}">
        <p14:creationId xmlns:p14="http://schemas.microsoft.com/office/powerpoint/2010/main" val="1888583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remembers this ?  The Brick !   My first cell phone a hand me down from one of my sisters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10</a:t>
            </a:fld>
            <a:endParaRPr lang="en-US"/>
          </a:p>
        </p:txBody>
      </p:sp>
    </p:spTree>
    <p:extLst>
      <p:ext uri="{BB962C8B-B14F-4D97-AF65-F5344CB8AC3E}">
        <p14:creationId xmlns:p14="http://schemas.microsoft.com/office/powerpoint/2010/main" val="2996368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12</a:t>
            </a:fld>
            <a:endParaRPr lang="en-US"/>
          </a:p>
        </p:txBody>
      </p:sp>
    </p:spTree>
    <p:extLst>
      <p:ext uri="{BB962C8B-B14F-4D97-AF65-F5344CB8AC3E}">
        <p14:creationId xmlns:p14="http://schemas.microsoft.com/office/powerpoint/2010/main" val="387144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12 hours straight …   you are saying this</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13</a:t>
            </a:fld>
            <a:endParaRPr lang="en-US"/>
          </a:p>
        </p:txBody>
      </p:sp>
    </p:spTree>
    <p:extLst>
      <p:ext uri="{BB962C8B-B14F-4D97-AF65-F5344CB8AC3E}">
        <p14:creationId xmlns:p14="http://schemas.microsoft.com/office/powerpoint/2010/main" val="3648604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opened up</a:t>
            </a:r>
            <a:r>
              <a:rPr lang="en-US" baseline="0" dirty="0" smtClean="0"/>
              <a:t> our world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14</a:t>
            </a:fld>
            <a:endParaRPr lang="en-US"/>
          </a:p>
        </p:txBody>
      </p:sp>
    </p:spTree>
    <p:extLst>
      <p:ext uri="{BB962C8B-B14F-4D97-AF65-F5344CB8AC3E}">
        <p14:creationId xmlns:p14="http://schemas.microsoft.com/office/powerpoint/2010/main" val="784418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Word prefect</a:t>
            </a:r>
            <a:r>
              <a:rPr lang="en-US" baseline="0" dirty="0" smtClean="0"/>
              <a:t> let anyone type up  document no training required .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15</a:t>
            </a:fld>
            <a:endParaRPr lang="en-US"/>
          </a:p>
        </p:txBody>
      </p:sp>
    </p:spTree>
    <p:extLst>
      <p:ext uri="{BB962C8B-B14F-4D97-AF65-F5344CB8AC3E}">
        <p14:creationId xmlns:p14="http://schemas.microsoft.com/office/powerpoint/2010/main" val="218156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Languages</a:t>
            </a:r>
            <a:r>
              <a:rPr lang="en-US" baseline="0" dirty="0" smtClean="0"/>
              <a:t> that used to put a smile on our faces :  Cobol</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16</a:t>
            </a:fld>
            <a:endParaRPr lang="en-US"/>
          </a:p>
        </p:txBody>
      </p:sp>
    </p:spTree>
    <p:extLst>
      <p:ext uri="{BB962C8B-B14F-4D97-AF65-F5344CB8AC3E}">
        <p14:creationId xmlns:p14="http://schemas.microsoft.com/office/powerpoint/2010/main" val="1669925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Languages</a:t>
            </a:r>
            <a:r>
              <a:rPr lang="en-US" baseline="0" dirty="0" smtClean="0"/>
              <a:t> that used to put a smile on our faces :  Pascal ,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17</a:t>
            </a:fld>
            <a:endParaRPr lang="en-US"/>
          </a:p>
        </p:txBody>
      </p:sp>
    </p:spTree>
    <p:extLst>
      <p:ext uri="{BB962C8B-B14F-4D97-AF65-F5344CB8AC3E}">
        <p14:creationId xmlns:p14="http://schemas.microsoft.com/office/powerpoint/2010/main" val="229749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Languages</a:t>
            </a:r>
            <a:r>
              <a:rPr lang="en-US" baseline="0" dirty="0" smtClean="0"/>
              <a:t> that used to put a smile on our faces :  Dreamweaver ,  Cold Fusion,  Flash . Dreamweaver was the first IDE I used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18</a:t>
            </a:fld>
            <a:endParaRPr lang="en-US"/>
          </a:p>
        </p:txBody>
      </p:sp>
    </p:spTree>
    <p:extLst>
      <p:ext uri="{BB962C8B-B14F-4D97-AF65-F5344CB8AC3E}">
        <p14:creationId xmlns:p14="http://schemas.microsoft.com/office/powerpoint/2010/main" val="278788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 lot of these have in common is even though some don’t exist anymore is there are the </a:t>
            </a:r>
            <a:r>
              <a:rPr lang="en-US" dirty="0" smtClean="0"/>
              <a:t>Same</a:t>
            </a:r>
            <a:r>
              <a:rPr lang="en-US" baseline="0" dirty="0" smtClean="0"/>
              <a:t>  things  new look . Even though the ones in the middle might have been </a:t>
            </a:r>
            <a:r>
              <a:rPr lang="en-US" baseline="0" dirty="0" err="1" smtClean="0"/>
              <a:t>effy</a:t>
            </a:r>
            <a:r>
              <a:rPr lang="en-US" baseline="0" dirty="0" smtClean="0"/>
              <a:t>.   You know how which just pretend that Val </a:t>
            </a:r>
            <a:r>
              <a:rPr lang="en-US" baseline="0" dirty="0" err="1" smtClean="0"/>
              <a:t>Klimr</a:t>
            </a:r>
            <a:r>
              <a:rPr lang="en-US" baseline="0" dirty="0" smtClean="0"/>
              <a:t> and George </a:t>
            </a:r>
            <a:r>
              <a:rPr lang="en-US" baseline="0" dirty="0" err="1" smtClean="0"/>
              <a:t>Cloone</a:t>
            </a:r>
            <a:r>
              <a:rPr lang="en-US" baseline="0" dirty="0" smtClean="0"/>
              <a:t> were batman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19</a:t>
            </a:fld>
            <a:endParaRPr lang="en-US"/>
          </a:p>
        </p:txBody>
      </p:sp>
    </p:spTree>
    <p:extLst>
      <p:ext uri="{BB962C8B-B14F-4D97-AF65-F5344CB8AC3E}">
        <p14:creationId xmlns:p14="http://schemas.microsoft.com/office/powerpoint/2010/main" val="3614616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Asp.net</a:t>
            </a:r>
            <a:r>
              <a:rPr lang="en-US" baseline="0" dirty="0" smtClean="0"/>
              <a:t> Now !  What does it look like now ? </a:t>
            </a:r>
            <a:r>
              <a:rPr lang="en-US" dirty="0" smtClean="0"/>
              <a:t>As an</a:t>
            </a:r>
            <a:r>
              <a:rPr lang="en-US" baseline="0" dirty="0" smtClean="0"/>
              <a:t> evangelist  I code with a variety of developers from </a:t>
            </a:r>
            <a:r>
              <a:rPr lang="en-US" baseline="0" dirty="0" err="1" smtClean="0"/>
              <a:t>uni</a:t>
            </a:r>
            <a:r>
              <a:rPr lang="en-US" baseline="0" dirty="0" smtClean="0"/>
              <a:t> students,  indie developers , young startups and a huge number  of web developers.   So understanding them is key.  </a:t>
            </a:r>
            <a:r>
              <a:rPr lang="en-US" dirty="0" smtClean="0"/>
              <a:t>My general</a:t>
            </a:r>
            <a:r>
              <a:rPr lang="en-US" baseline="0" dirty="0" smtClean="0"/>
              <a:t> demographic looks doesn’t think about  </a:t>
            </a:r>
            <a:r>
              <a:rPr lang="en-US" baseline="0" dirty="0" err="1" smtClean="0"/>
              <a:t>Asp.Net</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20</a:t>
            </a:fld>
            <a:endParaRPr lang="en-US"/>
          </a:p>
        </p:txBody>
      </p:sp>
    </p:spTree>
    <p:extLst>
      <p:ext uri="{BB962C8B-B14F-4D97-AF65-F5344CB8AC3E}">
        <p14:creationId xmlns:p14="http://schemas.microsoft.com/office/powerpoint/2010/main" val="3668957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 am going to speak about legacy…… and people’s  usually react what  do you mean ??   So, it made for the perfect title  Legacy… What?  And what applications mean to different people.  In particular  Asp.net</a:t>
            </a:r>
          </a:p>
          <a:p>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a:t>
            </a:fld>
            <a:endParaRPr lang="en-US"/>
          </a:p>
        </p:txBody>
      </p:sp>
    </p:spTree>
    <p:extLst>
      <p:ext uri="{BB962C8B-B14F-4D97-AF65-F5344CB8AC3E}">
        <p14:creationId xmlns:p14="http://schemas.microsoft.com/office/powerpoint/2010/main" val="3464852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Asp.net Why now ? What does asp.net mean for them is it all new set of tools, OS or environments they don’t necessarily use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21</a:t>
            </a:fld>
            <a:endParaRPr lang="en-US"/>
          </a:p>
        </p:txBody>
      </p:sp>
    </p:spTree>
    <p:extLst>
      <p:ext uri="{BB962C8B-B14F-4D97-AF65-F5344CB8AC3E}">
        <p14:creationId xmlns:p14="http://schemas.microsoft.com/office/powerpoint/2010/main" val="35787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Developing</a:t>
            </a:r>
            <a:r>
              <a:rPr lang="en-US" baseline="0" dirty="0" smtClean="0"/>
              <a:t> for the web today means flexibility.  I am  young web dev!  The web made up of lot of moving parts that allows the developer to use what they want.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22</a:t>
            </a:fld>
            <a:endParaRPr lang="en-US"/>
          </a:p>
        </p:txBody>
      </p:sp>
    </p:spTree>
    <p:extLst>
      <p:ext uri="{BB962C8B-B14F-4D97-AF65-F5344CB8AC3E}">
        <p14:creationId xmlns:p14="http://schemas.microsoft.com/office/powerpoint/2010/main" val="91154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Building</a:t>
            </a:r>
            <a:r>
              <a:rPr lang="en-US" baseline="0" dirty="0" smtClean="0"/>
              <a:t> for the web requires  loads of tools libraries !</a:t>
            </a:r>
            <a:endParaRPr lang="en-US" dirty="0" smtClean="0"/>
          </a:p>
          <a:p>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23</a:t>
            </a:fld>
            <a:endParaRPr lang="en-US"/>
          </a:p>
        </p:txBody>
      </p:sp>
    </p:spTree>
    <p:extLst>
      <p:ext uri="{BB962C8B-B14F-4D97-AF65-F5344CB8AC3E}">
        <p14:creationId xmlns:p14="http://schemas.microsoft.com/office/powerpoint/2010/main" val="81506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growth</a:t>
            </a:r>
            <a:r>
              <a:rPr lang="en-US" baseline="0" dirty="0" smtClean="0"/>
              <a:t> of  the web and especially JS  has sprang the growth of the fearless Coder,   they will try anything  and want to be a part of a great community . </a:t>
            </a:r>
            <a:r>
              <a:rPr lang="en-US" dirty="0" smtClean="0"/>
              <a:t>As an</a:t>
            </a:r>
            <a:r>
              <a:rPr lang="en-US" baseline="0" dirty="0" smtClean="0"/>
              <a:t> evangelist  with a variety of developers from </a:t>
            </a:r>
            <a:r>
              <a:rPr lang="en-US" baseline="0" dirty="0" err="1" smtClean="0"/>
              <a:t>uni</a:t>
            </a:r>
            <a:r>
              <a:rPr lang="en-US" baseline="0" dirty="0" smtClean="0"/>
              <a:t> students,  indie developers , young startups and a huge number  of developers.   So why?</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24</a:t>
            </a:fld>
            <a:endParaRPr lang="en-US"/>
          </a:p>
        </p:txBody>
      </p:sp>
    </p:spTree>
    <p:extLst>
      <p:ext uri="{BB962C8B-B14F-4D97-AF65-F5344CB8AC3E}">
        <p14:creationId xmlns:p14="http://schemas.microsoft.com/office/powerpoint/2010/main" val="433409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for this fearless coder, the dare devil,  the constant learner.   Why </a:t>
            </a:r>
            <a:r>
              <a:rPr lang="en-US" baseline="0" dirty="0" err="1" smtClean="0"/>
              <a:t>Asp.Net</a:t>
            </a:r>
            <a:r>
              <a:rPr lang="en-US" baseline="0" dirty="0" smtClean="0"/>
              <a:t>? Will </a:t>
            </a:r>
            <a:r>
              <a:rPr lang="en-US" baseline="0" dirty="0" err="1" smtClean="0"/>
              <a:t>Vnext</a:t>
            </a:r>
            <a:r>
              <a:rPr lang="en-US" baseline="0" dirty="0" smtClean="0"/>
              <a:t> is open source.</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25</a:t>
            </a:fld>
            <a:endParaRPr lang="en-US"/>
          </a:p>
        </p:txBody>
      </p:sp>
    </p:spTree>
    <p:extLst>
      <p:ext uri="{BB962C8B-B14F-4D97-AF65-F5344CB8AC3E}">
        <p14:creationId xmlns:p14="http://schemas.microsoft.com/office/powerpoint/2010/main" val="1169739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Cross platform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26</a:t>
            </a:fld>
            <a:endParaRPr lang="en-US"/>
          </a:p>
        </p:txBody>
      </p:sp>
    </p:spTree>
    <p:extLst>
      <p:ext uri="{BB962C8B-B14F-4D97-AF65-F5344CB8AC3E}">
        <p14:creationId xmlns:p14="http://schemas.microsoft.com/office/powerpoint/2010/main" val="1859778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open</a:t>
            </a:r>
            <a:r>
              <a:rPr lang="en-US" baseline="0" dirty="0" smtClean="0"/>
              <a:t> source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27</a:t>
            </a:fld>
            <a:endParaRPr lang="en-US"/>
          </a:p>
        </p:txBody>
      </p:sp>
    </p:spTree>
    <p:extLst>
      <p:ext uri="{BB962C8B-B14F-4D97-AF65-F5344CB8AC3E}">
        <p14:creationId xmlns:p14="http://schemas.microsoft.com/office/powerpoint/2010/main" val="3476757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conversation</a:t>
            </a:r>
            <a:r>
              <a:rPr lang="en-US" baseline="0" dirty="0" smtClean="0"/>
              <a:t> starts!!   They are willing to have the conversation !</a:t>
            </a:r>
            <a:endParaRPr lang="en-US" dirty="0"/>
          </a:p>
        </p:txBody>
      </p:sp>
      <p:sp>
        <p:nvSpPr>
          <p:cNvPr id="4" name="Slide Number Placeholder 3"/>
          <p:cNvSpPr>
            <a:spLocks noGrp="1"/>
          </p:cNvSpPr>
          <p:nvPr>
            <p:ph type="sldNum" sz="quarter" idx="10"/>
          </p:nvPr>
        </p:nvSpPr>
        <p:spPr/>
        <p:txBody>
          <a:bodyPr/>
          <a:lstStyle/>
          <a:p>
            <a:fld id="{B1769089-AEA4-47B2-81C9-6EA971B4DACB}" type="slidenum">
              <a:rPr lang="en-US" smtClean="0"/>
              <a:t>28</a:t>
            </a:fld>
            <a:endParaRPr lang="en-US" dirty="0"/>
          </a:p>
        </p:txBody>
      </p:sp>
    </p:spTree>
    <p:extLst>
      <p:ext uri="{BB962C8B-B14F-4D97-AF65-F5344CB8AC3E}">
        <p14:creationId xmlns:p14="http://schemas.microsoft.com/office/powerpoint/2010/main" val="2981119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familiar.  More than</a:t>
            </a:r>
            <a:r>
              <a:rPr lang="en-US" baseline="0" dirty="0" smtClean="0"/>
              <a:t> anything you can use the tools,  frameworks that you are used to ! It has been my experience that the .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29</a:t>
            </a:fld>
            <a:endParaRPr lang="en-US"/>
          </a:p>
        </p:txBody>
      </p:sp>
    </p:spTree>
    <p:extLst>
      <p:ext uri="{BB962C8B-B14F-4D97-AF65-F5344CB8AC3E}">
        <p14:creationId xmlns:p14="http://schemas.microsoft.com/office/powerpoint/2010/main" val="3780948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2015 </a:t>
            </a:r>
            <a:r>
              <a:rPr lang="en-US" baseline="0" dirty="0" smtClean="0"/>
              <a:t> makes it really simple File new project.   With Grunt- </a:t>
            </a:r>
            <a:r>
              <a:rPr lang="en-US" b="1" dirty="0" smtClean="0"/>
              <a:t>task runner</a:t>
            </a:r>
            <a:r>
              <a:rPr lang="en-US" baseline="0" dirty="0" smtClean="0"/>
              <a:t>, Bower- package manager , gulp -</a:t>
            </a:r>
            <a:r>
              <a:rPr lang="en-US" dirty="0" smtClean="0"/>
              <a:t>Automate and enhance your workflow</a:t>
            </a:r>
            <a:r>
              <a:rPr lang="en-US" baseline="0" dirty="0" smtClean="0"/>
              <a:t> , and </a:t>
            </a:r>
            <a:r>
              <a:rPr lang="en-US" baseline="0" dirty="0" err="1" smtClean="0"/>
              <a:t>npm</a:t>
            </a:r>
            <a:r>
              <a:rPr lang="en-US" baseline="0" dirty="0" smtClean="0"/>
              <a:t>  already packaged for you</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30</a:t>
            </a:fld>
            <a:endParaRPr lang="en-US"/>
          </a:p>
        </p:txBody>
      </p:sp>
    </p:spTree>
    <p:extLst>
      <p:ext uri="{BB962C8B-B14F-4D97-AF65-F5344CB8AC3E}">
        <p14:creationId xmlns:p14="http://schemas.microsoft.com/office/powerpoint/2010/main" val="250701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Legacy</a:t>
            </a:r>
            <a:r>
              <a:rPr lang="en-US" baseline="0" dirty="0" smtClean="0"/>
              <a:t> is always   a tricky word to use !   People usually think of the glory days ,  limited  access</a:t>
            </a:r>
          </a:p>
        </p:txBody>
      </p:sp>
      <p:sp>
        <p:nvSpPr>
          <p:cNvPr id="4" name="Slide Number Placeholder 3"/>
          <p:cNvSpPr>
            <a:spLocks noGrp="1"/>
          </p:cNvSpPr>
          <p:nvPr>
            <p:ph type="sldNum" sz="quarter" idx="10"/>
          </p:nvPr>
        </p:nvSpPr>
        <p:spPr/>
        <p:txBody>
          <a:bodyPr/>
          <a:lstStyle/>
          <a:p>
            <a:fld id="{DD8F6684-02CA-48A0-A992-EF41D0CBF8A4}" type="slidenum">
              <a:rPr lang="en-US" smtClean="0"/>
              <a:t>3</a:t>
            </a:fld>
            <a:endParaRPr lang="en-US"/>
          </a:p>
        </p:txBody>
      </p:sp>
    </p:spTree>
    <p:extLst>
      <p:ext uri="{BB962C8B-B14F-4D97-AF65-F5344CB8AC3E}">
        <p14:creationId xmlns:p14="http://schemas.microsoft.com/office/powerpoint/2010/main" val="3208787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Late last year I was introduce to Asp.net .  I haven’t really done web dev till this.  I found it really interesting how you could get something so traditionally MSFT working in  a non-traditional environment. And it got really popular , people began to tweet out the post discover  it and asking  me questions. </a:t>
            </a:r>
            <a:endParaRPr lang="en-US" dirty="0"/>
          </a:p>
        </p:txBody>
      </p:sp>
      <p:sp>
        <p:nvSpPr>
          <p:cNvPr id="4" name="Slide Number Placeholder 3"/>
          <p:cNvSpPr>
            <a:spLocks noGrp="1"/>
          </p:cNvSpPr>
          <p:nvPr>
            <p:ph type="sldNum" sz="quarter" idx="10"/>
          </p:nvPr>
        </p:nvSpPr>
        <p:spPr/>
        <p:txBody>
          <a:bodyPr/>
          <a:lstStyle/>
          <a:p>
            <a:fld id="{9CCEEC5A-BDA6-47DD-B811-44BED31B54E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37814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Work in the command</a:t>
            </a:r>
            <a:r>
              <a:rPr lang="en-US" baseline="0" dirty="0" smtClean="0"/>
              <a:t>  line !  An increasing number of developers like to have control of setting up their environment.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a complete clean install.  As in this was the first time I had ever done this I had my Asp.net running on  my Mac . I took about 12 /13 commands for me to set up my environment..  Why?  I liked it was I able to  figure out all the puzzles. </a:t>
            </a:r>
            <a:endParaRPr lang="en-US" dirty="0" smtClean="0"/>
          </a:p>
          <a:p>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32</a:t>
            </a:fld>
            <a:endParaRPr lang="en-US"/>
          </a:p>
        </p:txBody>
      </p:sp>
    </p:spTree>
    <p:extLst>
      <p:ext uri="{BB962C8B-B14F-4D97-AF65-F5344CB8AC3E}">
        <p14:creationId xmlns:p14="http://schemas.microsoft.com/office/powerpoint/2010/main" val="3949450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run a webserver!! Client side </a:t>
            </a:r>
          </a:p>
          <a:p>
            <a:r>
              <a:rPr lang="en-US" dirty="0" smtClean="0"/>
              <a:t>http://nodejs.org/</a:t>
            </a:r>
          </a:p>
          <a:p>
            <a:endParaRPr lang="en-US" dirty="0" smtClean="0"/>
          </a:p>
          <a:p>
            <a:r>
              <a:rPr lang="en-US" dirty="0" smtClean="0"/>
              <a:t>Node </a:t>
            </a:r>
            <a:r>
              <a:rPr lang="en-US" dirty="0" err="1" smtClean="0"/>
              <a:t>Js</a:t>
            </a:r>
            <a:r>
              <a:rPr lang="en-US" dirty="0" smtClean="0"/>
              <a:t> a</a:t>
            </a:r>
            <a:r>
              <a:rPr lang="en-US" baseline="0" dirty="0" smtClean="0"/>
              <a:t> and Microsoft </a:t>
            </a:r>
          </a:p>
          <a:p>
            <a:r>
              <a:rPr lang="en-US" dirty="0" smtClean="0"/>
              <a:t>http://azure.microsoft.com/en-us/develop/nodejs/</a:t>
            </a:r>
          </a:p>
          <a:p>
            <a:endParaRPr lang="en-US" dirty="0" smtClean="0"/>
          </a:p>
          <a:p>
            <a:r>
              <a:rPr lang="en-US" dirty="0" smtClean="0"/>
              <a:t>Open up page </a:t>
            </a:r>
            <a:r>
              <a:rPr lang="en-US" baseline="0" dirty="0" smtClean="0"/>
              <a:t> to show Azure compatibility </a:t>
            </a:r>
            <a:endParaRPr lang="en-US" dirty="0" smtClean="0"/>
          </a:p>
          <a:p>
            <a:endParaRPr lang="en-US" dirty="0"/>
          </a:p>
        </p:txBody>
      </p:sp>
      <p:sp>
        <p:nvSpPr>
          <p:cNvPr id="4" name="Slide Number Placeholder 3"/>
          <p:cNvSpPr>
            <a:spLocks noGrp="1"/>
          </p:cNvSpPr>
          <p:nvPr>
            <p:ph type="sldNum" sz="quarter" idx="10"/>
          </p:nvPr>
        </p:nvSpPr>
        <p:spPr/>
        <p:txBody>
          <a:bodyPr/>
          <a:lstStyle/>
          <a:p>
            <a:fld id="{01D616A7-9731-402C-8A7B-ABA0A5234B8B}" type="slidenum">
              <a:rPr lang="en-US" smtClean="0"/>
              <a:t>33</a:t>
            </a:fld>
            <a:endParaRPr lang="en-US"/>
          </a:p>
        </p:txBody>
      </p:sp>
    </p:spTree>
    <p:extLst>
      <p:ext uri="{BB962C8B-B14F-4D97-AF65-F5344CB8AC3E}">
        <p14:creationId xmlns:p14="http://schemas.microsoft.com/office/powerpoint/2010/main" val="1646474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Yeoman is an open source sleek scaffolding tool that consists frameworks  that make it quick and easy to build web applications.  The neat thing about Yeoman is it combines several functions into one place, such as template generators</a:t>
            </a:r>
          </a:p>
          <a:p>
            <a:r>
              <a:rPr lang="en-US" dirty="0" smtClean="0"/>
              <a:t>http://yeoman.io/</a:t>
            </a:r>
            <a:endParaRPr lang="en-US" dirty="0"/>
          </a:p>
        </p:txBody>
      </p:sp>
      <p:sp>
        <p:nvSpPr>
          <p:cNvPr id="4" name="Slide Number Placeholder 3"/>
          <p:cNvSpPr>
            <a:spLocks noGrp="1"/>
          </p:cNvSpPr>
          <p:nvPr>
            <p:ph type="sldNum" sz="quarter" idx="10"/>
          </p:nvPr>
        </p:nvSpPr>
        <p:spPr/>
        <p:txBody>
          <a:bodyPr/>
          <a:lstStyle/>
          <a:p>
            <a:fld id="{9CCEEC5A-BDA6-47DD-B811-44BED31B54E3}" type="slidenum">
              <a:rPr lang="en-US" smtClean="0"/>
              <a:t>34</a:t>
            </a:fld>
            <a:endParaRPr lang="en-US"/>
          </a:p>
        </p:txBody>
      </p:sp>
    </p:spTree>
    <p:extLst>
      <p:ext uri="{BB962C8B-B14F-4D97-AF65-F5344CB8AC3E}">
        <p14:creationId xmlns:p14="http://schemas.microsoft.com/office/powerpoint/2010/main" val="3165937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navigate to this really  familiar to structure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35</a:t>
            </a:fld>
            <a:endParaRPr lang="en-US"/>
          </a:p>
        </p:txBody>
      </p:sp>
    </p:spTree>
    <p:extLst>
      <p:ext uri="{BB962C8B-B14F-4D97-AF65-F5344CB8AC3E}">
        <p14:creationId xmlns:p14="http://schemas.microsoft.com/office/powerpoint/2010/main" val="2702246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tools</a:t>
            </a:r>
            <a:r>
              <a:rPr lang="en-US" baseline="0" dirty="0" smtClean="0"/>
              <a:t> like </a:t>
            </a:r>
            <a:r>
              <a:rPr lang="en-US" baseline="0" dirty="0" err="1" smtClean="0"/>
              <a:t>Kuluture</a:t>
            </a:r>
            <a:r>
              <a:rPr lang="en-US" baseline="0" dirty="0" smtClean="0"/>
              <a:t> and </a:t>
            </a:r>
            <a:r>
              <a:rPr lang="en-US" baseline="0" dirty="0" err="1" smtClean="0"/>
              <a:t>ominsharp</a:t>
            </a:r>
            <a:r>
              <a:rPr lang="en-US" baseline="0" dirty="0" smtClean="0"/>
              <a:t> !  You are running a asp.net  running on a mac</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36</a:t>
            </a:fld>
            <a:endParaRPr lang="en-US"/>
          </a:p>
        </p:txBody>
      </p:sp>
    </p:spTree>
    <p:extLst>
      <p:ext uri="{BB962C8B-B14F-4D97-AF65-F5344CB8AC3E}">
        <p14:creationId xmlns:p14="http://schemas.microsoft.com/office/powerpoint/2010/main" val="2018669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Bracket</a:t>
            </a:r>
            <a:r>
              <a:rPr lang="en-US" baseline="0" dirty="0" smtClean="0"/>
              <a:t> as well.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37</a:t>
            </a:fld>
            <a:endParaRPr lang="en-US"/>
          </a:p>
        </p:txBody>
      </p:sp>
    </p:spTree>
    <p:extLst>
      <p:ext uri="{BB962C8B-B14F-4D97-AF65-F5344CB8AC3E}">
        <p14:creationId xmlns:p14="http://schemas.microsoft.com/office/powerpoint/2010/main" val="2837488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What’s  next</a:t>
            </a:r>
            <a:r>
              <a:rPr lang="en-US" baseline="0" dirty="0" smtClean="0"/>
              <a:t> those who haven’t tried it ! Try it.  Share, learn , contribute and create </a:t>
            </a:r>
            <a:r>
              <a:rPr lang="en-US" baseline="0" dirty="0" smtClean="0">
                <a:sym typeface="Wingdings" panose="05000000000000000000" pitchFamily="2" charset="2"/>
              </a:rPr>
              <a:t>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38</a:t>
            </a:fld>
            <a:endParaRPr lang="en-US"/>
          </a:p>
        </p:txBody>
      </p:sp>
    </p:spTree>
    <p:extLst>
      <p:ext uri="{BB962C8B-B14F-4D97-AF65-F5344CB8AC3E}">
        <p14:creationId xmlns:p14="http://schemas.microsoft.com/office/powerpoint/2010/main" val="539723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CEEC5A-BDA6-47DD-B811-44BED31B54E3}" type="slidenum">
              <a:rPr lang="en-US" smtClean="0"/>
              <a:t>40</a:t>
            </a:fld>
            <a:endParaRPr lang="en-US"/>
          </a:p>
        </p:txBody>
      </p:sp>
    </p:spTree>
    <p:extLst>
      <p:ext uri="{BB962C8B-B14F-4D97-AF65-F5344CB8AC3E}">
        <p14:creationId xmlns:p14="http://schemas.microsoft.com/office/powerpoint/2010/main" val="2607286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Exclusive</a:t>
            </a:r>
            <a:r>
              <a:rPr lang="en-US" baseline="0" dirty="0" smtClean="0"/>
              <a:t> ! In some cases this can be regards to how  a language is use like </a:t>
            </a:r>
            <a:r>
              <a:rPr lang="en-US" baseline="0" smtClean="0"/>
              <a:t>,  C</a:t>
            </a:r>
            <a:r>
              <a:rPr lang="en-US" baseline="0" dirty="0" smtClean="0"/>
              <a:t># - you think native, C++</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4</a:t>
            </a:fld>
            <a:endParaRPr lang="en-US"/>
          </a:p>
        </p:txBody>
      </p:sp>
    </p:spTree>
    <p:extLst>
      <p:ext uri="{BB962C8B-B14F-4D97-AF65-F5344CB8AC3E}">
        <p14:creationId xmlns:p14="http://schemas.microsoft.com/office/powerpoint/2010/main" val="41537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Outdated ! Starting something  new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5</a:t>
            </a:fld>
            <a:endParaRPr lang="en-US"/>
          </a:p>
        </p:txBody>
      </p:sp>
    </p:spTree>
    <p:extLst>
      <p:ext uri="{BB962C8B-B14F-4D97-AF65-F5344CB8AC3E}">
        <p14:creationId xmlns:p14="http://schemas.microsoft.com/office/powerpoint/2010/main" val="308177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trip down memory</a:t>
            </a:r>
            <a:r>
              <a:rPr lang="en-US" baseline="0" dirty="0" smtClean="0"/>
              <a:t> Lane  GIF ! Memory lane things we loved, used and we don’t anymore of the changed to be something else</a:t>
            </a:r>
          </a:p>
          <a:p>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6</a:t>
            </a:fld>
            <a:endParaRPr lang="en-US"/>
          </a:p>
        </p:txBody>
      </p:sp>
    </p:spTree>
    <p:extLst>
      <p:ext uri="{BB962C8B-B14F-4D97-AF65-F5344CB8AC3E}">
        <p14:creationId xmlns:p14="http://schemas.microsoft.com/office/powerpoint/2010/main" val="1652690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a:t>
            </a:r>
            <a:r>
              <a:rPr lang="en-US" baseline="0" dirty="0" smtClean="0"/>
              <a:t> knows what this was used for ?  </a:t>
            </a:r>
            <a:r>
              <a:rPr lang="en-US" dirty="0" smtClean="0"/>
              <a:t>Pencil</a:t>
            </a:r>
            <a:r>
              <a:rPr lang="en-US" baseline="0" dirty="0" smtClean="0"/>
              <a:t> and a cassette tape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7</a:t>
            </a:fld>
            <a:endParaRPr lang="en-US"/>
          </a:p>
        </p:txBody>
      </p:sp>
    </p:spTree>
    <p:extLst>
      <p:ext uri="{BB962C8B-B14F-4D97-AF65-F5344CB8AC3E}">
        <p14:creationId xmlns:p14="http://schemas.microsoft.com/office/powerpoint/2010/main" val="4104093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8</a:t>
            </a:fld>
            <a:endParaRPr lang="en-US"/>
          </a:p>
        </p:txBody>
      </p:sp>
    </p:spTree>
    <p:extLst>
      <p:ext uri="{BB962C8B-B14F-4D97-AF65-F5344CB8AC3E}">
        <p14:creationId xmlns:p14="http://schemas.microsoft.com/office/powerpoint/2010/main" val="3198473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when we had entire rooms in our home dedicated  all our videos.  Then you have the  incredible decision on which one we had to tape over which ones to keep ??? Because literally there were so no where else to keep them. </a:t>
            </a:r>
            <a:endParaRPr lang="en-US" dirty="0"/>
          </a:p>
        </p:txBody>
      </p:sp>
      <p:sp>
        <p:nvSpPr>
          <p:cNvPr id="4" name="Slide Number Placeholder 3"/>
          <p:cNvSpPr>
            <a:spLocks noGrp="1"/>
          </p:cNvSpPr>
          <p:nvPr>
            <p:ph type="sldNum" sz="quarter" idx="10"/>
          </p:nvPr>
        </p:nvSpPr>
        <p:spPr/>
        <p:txBody>
          <a:bodyPr/>
          <a:lstStyle/>
          <a:p>
            <a:fld id="{DD8F6684-02CA-48A0-A992-EF41D0CBF8A4}" type="slidenum">
              <a:rPr lang="en-US" smtClean="0"/>
              <a:t>9</a:t>
            </a:fld>
            <a:endParaRPr lang="en-US"/>
          </a:p>
        </p:txBody>
      </p:sp>
    </p:spTree>
    <p:extLst>
      <p:ext uri="{BB962C8B-B14F-4D97-AF65-F5344CB8AC3E}">
        <p14:creationId xmlns:p14="http://schemas.microsoft.com/office/powerpoint/2010/main" val="60651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6EE1C0-825A-4699-9A39-8BE64E666062}"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568585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EE1C0-825A-4699-9A39-8BE64E666062}"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363760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EE1C0-825A-4699-9A39-8BE64E666062}"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156521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EE1C0-825A-4699-9A39-8BE64E666062}"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3165939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6EE1C0-825A-4699-9A39-8BE64E666062}"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1164602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6EE1C0-825A-4699-9A39-8BE64E666062}"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2995355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6EE1C0-825A-4699-9A39-8BE64E666062}" type="datetimeFigureOut">
              <a:rPr lang="en-US" smtClean="0"/>
              <a:t>4/14/2015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411846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6EE1C0-825A-4699-9A39-8BE64E666062}" type="datetimeFigureOut">
              <a:rPr lang="en-US" smtClean="0"/>
              <a:t>4/14/2015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2479641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EE1C0-825A-4699-9A39-8BE64E666062}" type="datetimeFigureOut">
              <a:rPr lang="en-US" smtClean="0"/>
              <a:t>4/14/2015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731908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EE1C0-825A-4699-9A39-8BE64E666062}"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2078426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EE1C0-825A-4699-9A39-8BE64E666062}"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B0EEF-3ABE-4701-81BB-BEC0254869BC}" type="slidenum">
              <a:rPr lang="en-US" smtClean="0"/>
              <a:t>‹#›</a:t>
            </a:fld>
            <a:endParaRPr lang="en-US"/>
          </a:p>
        </p:txBody>
      </p:sp>
    </p:spTree>
    <p:extLst>
      <p:ext uri="{BB962C8B-B14F-4D97-AF65-F5344CB8AC3E}">
        <p14:creationId xmlns:p14="http://schemas.microsoft.com/office/powerpoint/2010/main" val="359587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6EE1C0-825A-4699-9A39-8BE64E666062}" type="datetimeFigureOut">
              <a:rPr lang="en-US" smtClean="0"/>
              <a:t>4/14/2015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B0EEF-3ABE-4701-81BB-BEC0254869BC}" type="slidenum">
              <a:rPr lang="en-US" smtClean="0"/>
              <a:t>‹#›</a:t>
            </a:fld>
            <a:endParaRPr lang="en-US"/>
          </a:p>
        </p:txBody>
      </p:sp>
    </p:spTree>
    <p:extLst>
      <p:ext uri="{BB962C8B-B14F-4D97-AF65-F5344CB8AC3E}">
        <p14:creationId xmlns:p14="http://schemas.microsoft.com/office/powerpoint/2010/main" val="2698910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6E7B"/>
        </a:solidFill>
        <a:effectLst/>
      </p:bgPr>
    </p:bg>
    <p:spTree>
      <p:nvGrpSpPr>
        <p:cNvPr id="1" name=""/>
        <p:cNvGrpSpPr/>
        <p:nvPr/>
      </p:nvGrpSpPr>
      <p:grpSpPr>
        <a:xfrm>
          <a:off x="0" y="0"/>
          <a:ext cx="0" cy="0"/>
          <a:chOff x="0" y="0"/>
          <a:chExt cx="0" cy="0"/>
        </a:xfrm>
      </p:grpSpPr>
      <p:sp>
        <p:nvSpPr>
          <p:cNvPr id="4" name="TextBox 3"/>
          <p:cNvSpPr txBox="1"/>
          <p:nvPr/>
        </p:nvSpPr>
        <p:spPr>
          <a:xfrm>
            <a:off x="2957288" y="1400163"/>
            <a:ext cx="6277424" cy="3154710"/>
          </a:xfrm>
          <a:prstGeom prst="rect">
            <a:avLst/>
          </a:prstGeom>
          <a:noFill/>
        </p:spPr>
        <p:txBody>
          <a:bodyPr wrap="none" rtlCol="0">
            <a:spAutoFit/>
          </a:bodyPr>
          <a:lstStyle/>
          <a:p>
            <a:r>
              <a:rPr lang="en-US" sz="19900" dirty="0" smtClean="0">
                <a:solidFill>
                  <a:schemeClr val="bg1"/>
                </a:solidFill>
                <a:latin typeface="Lobster 1.3" panose="02000506000000020003" pitchFamily="50" charset="0"/>
              </a:rPr>
              <a:t>Hello !</a:t>
            </a:r>
            <a:endParaRPr lang="en-US" sz="19900" dirty="0">
              <a:solidFill>
                <a:schemeClr val="bg1"/>
              </a:solidFill>
              <a:latin typeface="Lobster 1.3" panose="02000506000000020003"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349" y="4676628"/>
            <a:ext cx="1706374" cy="1706374"/>
          </a:xfrm>
          <a:prstGeom prst="rect">
            <a:avLst/>
          </a:prstGeom>
        </p:spPr>
      </p:pic>
      <p:sp>
        <p:nvSpPr>
          <p:cNvPr id="6" name="Subtitle 2"/>
          <p:cNvSpPr txBox="1">
            <a:spLocks/>
          </p:cNvSpPr>
          <p:nvPr/>
        </p:nvSpPr>
        <p:spPr>
          <a:xfrm>
            <a:off x="3965927" y="4268233"/>
            <a:ext cx="4784782" cy="8624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smtClean="0">
                <a:solidFill>
                  <a:schemeClr val="bg1"/>
                </a:solidFill>
                <a:latin typeface="Lobster 1.3" panose="02000506000000020003" pitchFamily="50" charset="0"/>
                <a:ea typeface="Geometria Light" panose="020B0403020204020204" pitchFamily="34" charset="0"/>
              </a:rPr>
              <a:t>Maria Naggaga</a:t>
            </a:r>
          </a:p>
        </p:txBody>
      </p:sp>
      <p:sp>
        <p:nvSpPr>
          <p:cNvPr id="7" name="Subtitle 2"/>
          <p:cNvSpPr txBox="1">
            <a:spLocks/>
          </p:cNvSpPr>
          <p:nvPr/>
        </p:nvSpPr>
        <p:spPr>
          <a:xfrm>
            <a:off x="3965927" y="5130662"/>
            <a:ext cx="4784782" cy="8624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smtClean="0">
                <a:solidFill>
                  <a:schemeClr val="bg1"/>
                </a:solidFill>
                <a:latin typeface="Lobster 1.3" panose="02000506000000020003" pitchFamily="50" charset="0"/>
                <a:ea typeface="Geometria Light" panose="020B0403020204020204" pitchFamily="34" charset="0"/>
              </a:rPr>
              <a:t>@LadyNaggaga</a:t>
            </a:r>
          </a:p>
        </p:txBody>
      </p:sp>
      <p:pic>
        <p:nvPicPr>
          <p:cNvPr id="8" name="Picture 2" descr="http://www.mhra.gov.uk/home/groups/comms-ic/documents/websiteresources/con1406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3790" y="5007358"/>
            <a:ext cx="956237" cy="95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55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3" name="TextBox 2"/>
          <p:cNvSpPr txBox="1"/>
          <p:nvPr/>
        </p:nvSpPr>
        <p:spPr>
          <a:xfrm>
            <a:off x="7448550" y="5610225"/>
            <a:ext cx="4601901" cy="1015663"/>
          </a:xfrm>
          <a:prstGeom prst="rect">
            <a:avLst/>
          </a:prstGeom>
          <a:noFill/>
        </p:spPr>
        <p:txBody>
          <a:bodyPr wrap="none" rtlCol="0">
            <a:spAutoFit/>
          </a:bodyPr>
          <a:lstStyle/>
          <a:p>
            <a:r>
              <a:rPr lang="en-US" sz="6000" dirty="0" smtClean="0">
                <a:solidFill>
                  <a:schemeClr val="bg1"/>
                </a:solidFill>
                <a:latin typeface="Lobster 1.3" panose="02000506000000020003" pitchFamily="50" charset="0"/>
              </a:rPr>
              <a:t>My first phone </a:t>
            </a:r>
            <a:endParaRPr lang="en-US" sz="6000" dirty="0">
              <a:solidFill>
                <a:schemeClr val="bg1"/>
              </a:solidFill>
              <a:latin typeface="Lobster 1.3" panose="02000506000000020003" pitchFamily="50" charset="0"/>
            </a:endParaRPr>
          </a:p>
        </p:txBody>
      </p:sp>
    </p:spTree>
    <p:extLst>
      <p:ext uri="{BB962C8B-B14F-4D97-AF65-F5344CB8AC3E}">
        <p14:creationId xmlns:p14="http://schemas.microsoft.com/office/powerpoint/2010/main" val="248228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spTree>
    <p:extLst>
      <p:ext uri="{BB962C8B-B14F-4D97-AF65-F5344CB8AC3E}">
        <p14:creationId xmlns:p14="http://schemas.microsoft.com/office/powerpoint/2010/main" val="230531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053"/>
          <a:stretch/>
        </p:blipFill>
        <p:spPr>
          <a:xfrm>
            <a:off x="0" y="-1"/>
            <a:ext cx="12192000" cy="6858001"/>
          </a:xfrm>
          <a:prstGeom prst="rect">
            <a:avLst/>
          </a:prstGeom>
        </p:spPr>
      </p:pic>
    </p:spTree>
    <p:extLst>
      <p:ext uri="{BB962C8B-B14F-4D97-AF65-F5344CB8AC3E}">
        <p14:creationId xmlns:p14="http://schemas.microsoft.com/office/powerpoint/2010/main" val="35382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2.thejournal.ie/media/2013/03/dawsoncar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52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24" y="2005888"/>
            <a:ext cx="11487151" cy="3141735"/>
          </a:xfrm>
          <a:prstGeom prst="rect">
            <a:avLst/>
          </a:prstGeom>
        </p:spPr>
      </p:pic>
    </p:spTree>
    <p:extLst>
      <p:ext uri="{BB962C8B-B14F-4D97-AF65-F5344CB8AC3E}">
        <p14:creationId xmlns:p14="http://schemas.microsoft.com/office/powerpoint/2010/main" val="416013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4" y="-1"/>
            <a:ext cx="12184566" cy="8845995"/>
          </a:xfrm>
          <a:prstGeom prst="rect">
            <a:avLst/>
          </a:prstGeom>
        </p:spPr>
      </p:pic>
    </p:spTree>
    <p:extLst>
      <p:ext uri="{BB962C8B-B14F-4D97-AF65-F5344CB8AC3E}">
        <p14:creationId xmlns:p14="http://schemas.microsoft.com/office/powerpoint/2010/main" val="837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7287619"/>
          </a:xfrm>
          <a:prstGeom prst="rect">
            <a:avLst/>
          </a:prstGeom>
        </p:spPr>
      </p:pic>
    </p:spTree>
    <p:extLst>
      <p:ext uri="{BB962C8B-B14F-4D97-AF65-F5344CB8AC3E}">
        <p14:creationId xmlns:p14="http://schemas.microsoft.com/office/powerpoint/2010/main" val="215271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670419"/>
          </a:xfrm>
          <a:prstGeom prst="rect">
            <a:avLst/>
          </a:prstGeom>
        </p:spPr>
      </p:pic>
    </p:spTree>
    <p:extLst>
      <p:ext uri="{BB962C8B-B14F-4D97-AF65-F5344CB8AC3E}">
        <p14:creationId xmlns:p14="http://schemas.microsoft.com/office/powerpoint/2010/main" val="66269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869" y="2154174"/>
            <a:ext cx="2765857" cy="276585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689" y="2011791"/>
            <a:ext cx="3050622" cy="305062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274" y="2011791"/>
            <a:ext cx="3010447" cy="3010447"/>
          </a:xfrm>
          <a:prstGeom prst="rect">
            <a:avLst/>
          </a:prstGeom>
        </p:spPr>
      </p:pic>
    </p:spTree>
    <p:extLst>
      <p:ext uri="{BB962C8B-B14F-4D97-AF65-F5344CB8AC3E}">
        <p14:creationId xmlns:p14="http://schemas.microsoft.com/office/powerpoint/2010/main" val="62388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257"/>
            <a:ext cx="12192000" cy="5158497"/>
          </a:xfrm>
          <a:prstGeom prst="rect">
            <a:avLst/>
          </a:prstGeom>
          <a:solidFill>
            <a:schemeClr val="bg1"/>
          </a:solidFill>
        </p:spPr>
      </p:pic>
      <p:sp>
        <p:nvSpPr>
          <p:cNvPr id="2" name="TextBox 1"/>
          <p:cNvSpPr txBox="1"/>
          <p:nvPr/>
        </p:nvSpPr>
        <p:spPr>
          <a:xfrm>
            <a:off x="687532" y="5582653"/>
            <a:ext cx="5693290" cy="830997"/>
          </a:xfrm>
          <a:prstGeom prst="rect">
            <a:avLst/>
          </a:prstGeom>
          <a:noFill/>
        </p:spPr>
        <p:txBody>
          <a:bodyPr wrap="none" rtlCol="0">
            <a:spAutoFit/>
          </a:bodyPr>
          <a:lstStyle/>
          <a:p>
            <a:r>
              <a:rPr lang="en-US" sz="4000" dirty="0" smtClean="0">
                <a:solidFill>
                  <a:srgbClr val="FF0000"/>
                </a:solidFill>
                <a:latin typeface="Lobster 1.3" panose="02000506000000020003" pitchFamily="50" charset="0"/>
              </a:rPr>
              <a:t>Classic,  New  &amp; </a:t>
            </a:r>
            <a:r>
              <a:rPr lang="en-US" sz="4800" dirty="0" smtClean="0">
                <a:solidFill>
                  <a:srgbClr val="FF0000"/>
                </a:solidFill>
                <a:latin typeface="Lobster 1.3" panose="02000506000000020003" pitchFamily="50" charset="0"/>
              </a:rPr>
              <a:t>Improved</a:t>
            </a:r>
            <a:endParaRPr lang="en-US" sz="4000" dirty="0">
              <a:solidFill>
                <a:srgbClr val="FF0000"/>
              </a:solidFill>
              <a:latin typeface="Lobster 1.3" panose="02000506000000020003" pitchFamily="50" charset="0"/>
            </a:endParaRPr>
          </a:p>
        </p:txBody>
      </p:sp>
    </p:spTree>
    <p:extLst>
      <p:ext uri="{BB962C8B-B14F-4D97-AF65-F5344CB8AC3E}">
        <p14:creationId xmlns:p14="http://schemas.microsoft.com/office/powerpoint/2010/main" val="112886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295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4535" y="1957652"/>
            <a:ext cx="10501734" cy="2238850"/>
          </a:xfrm>
        </p:spPr>
        <p:txBody>
          <a:bodyPr>
            <a:noAutofit/>
          </a:bodyPr>
          <a:lstStyle/>
          <a:p>
            <a:r>
              <a:rPr lang="en-US" sz="11500" dirty="0" smtClean="0">
                <a:solidFill>
                  <a:schemeClr val="bg1"/>
                </a:solidFill>
                <a:latin typeface="Lobster 1.3" panose="02000506000000020003" pitchFamily="50" charset="0"/>
                <a:ea typeface="Geometria Light" panose="020B0403020204020204" pitchFamily="34" charset="0"/>
              </a:rPr>
              <a:t>Legacy …What ? </a:t>
            </a:r>
            <a:endParaRPr lang="en-US" sz="11500" dirty="0">
              <a:solidFill>
                <a:schemeClr val="bg1"/>
              </a:solidFill>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257451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295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23058" y="1446454"/>
            <a:ext cx="9144000" cy="2387600"/>
          </a:xfrm>
        </p:spPr>
        <p:txBody>
          <a:bodyPr>
            <a:normAutofit/>
          </a:bodyPr>
          <a:lstStyle/>
          <a:p>
            <a:r>
              <a:rPr lang="en-US" sz="13800" dirty="0" err="1" smtClean="0">
                <a:solidFill>
                  <a:schemeClr val="bg1"/>
                </a:solidFill>
                <a:latin typeface="Lobster 1.3" panose="02000506000000020003" pitchFamily="50" charset="0"/>
                <a:ea typeface="Geometria Light" panose="020B0403020204020204" pitchFamily="34" charset="0"/>
              </a:rPr>
              <a:t>Asp.Net</a:t>
            </a:r>
            <a:r>
              <a:rPr lang="en-US" sz="13800" dirty="0" smtClean="0">
                <a:solidFill>
                  <a:schemeClr val="bg1"/>
                </a:solidFill>
                <a:latin typeface="Lobster 1.3" panose="02000506000000020003" pitchFamily="50" charset="0"/>
                <a:ea typeface="Geometria Light" panose="020B0403020204020204" pitchFamily="34" charset="0"/>
              </a:rPr>
              <a:t> </a:t>
            </a:r>
            <a:endParaRPr lang="en-US" sz="13800" dirty="0">
              <a:solidFill>
                <a:schemeClr val="bg1"/>
              </a:solidFill>
              <a:latin typeface="Lobster 1.3" panose="02000506000000020003" pitchFamily="50" charset="0"/>
              <a:ea typeface="Geometria Light" panose="020B0403020204020204" pitchFamily="34" charset="0"/>
            </a:endParaRPr>
          </a:p>
        </p:txBody>
      </p:sp>
      <p:sp>
        <p:nvSpPr>
          <p:cNvPr id="3" name="Subtitle 2"/>
          <p:cNvSpPr>
            <a:spLocks noGrp="1"/>
          </p:cNvSpPr>
          <p:nvPr>
            <p:ph type="subTitle" idx="1"/>
          </p:nvPr>
        </p:nvSpPr>
        <p:spPr>
          <a:xfrm>
            <a:off x="1431402" y="4041876"/>
            <a:ext cx="9144000" cy="1655762"/>
          </a:xfrm>
        </p:spPr>
        <p:txBody>
          <a:bodyPr>
            <a:normAutofit/>
          </a:bodyPr>
          <a:lstStyle/>
          <a:p>
            <a:r>
              <a:rPr lang="en-US" sz="6600" dirty="0" smtClean="0">
                <a:solidFill>
                  <a:schemeClr val="bg1"/>
                </a:solidFill>
                <a:latin typeface="Lobster 1.3" panose="02000506000000020003" pitchFamily="50" charset="0"/>
                <a:ea typeface="Geometria Light" panose="020B0403020204020204" pitchFamily="34" charset="0"/>
              </a:rPr>
              <a:t>Now</a:t>
            </a:r>
            <a:r>
              <a:rPr lang="en-US" sz="6600" dirty="0" smtClean="0">
                <a:solidFill>
                  <a:schemeClr val="bg1"/>
                </a:solidFill>
                <a:latin typeface="Geometria Light" panose="020B0403020204020204" pitchFamily="34" charset="0"/>
                <a:ea typeface="Geometria Light" panose="020B0403020204020204" pitchFamily="34" charset="0"/>
              </a:rPr>
              <a:t> </a:t>
            </a:r>
            <a:endParaRPr lang="en-US" sz="6600" dirty="0">
              <a:solidFill>
                <a:schemeClr val="bg1"/>
              </a:solidFill>
              <a:latin typeface="Geometria Light" panose="020B0403020204020204" pitchFamily="34" charset="0"/>
              <a:ea typeface="Geometria Light" panose="020B0403020204020204" pitchFamily="34" charset="0"/>
            </a:endParaRPr>
          </a:p>
        </p:txBody>
      </p:sp>
    </p:spTree>
    <p:extLst>
      <p:ext uri="{BB962C8B-B14F-4D97-AF65-F5344CB8AC3E}">
        <p14:creationId xmlns:p14="http://schemas.microsoft.com/office/powerpoint/2010/main" val="147495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0C39"/>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232323"/>
          </a:solidFill>
        </p:spPr>
      </p:pic>
      <p:sp>
        <p:nvSpPr>
          <p:cNvPr id="3" name="TextBox 2"/>
          <p:cNvSpPr txBox="1"/>
          <p:nvPr/>
        </p:nvSpPr>
        <p:spPr>
          <a:xfrm>
            <a:off x="4741127" y="5466540"/>
            <a:ext cx="2709745" cy="1323439"/>
          </a:xfrm>
          <a:prstGeom prst="rect">
            <a:avLst/>
          </a:prstGeom>
          <a:noFill/>
        </p:spPr>
        <p:txBody>
          <a:bodyPr wrap="square" rtlCol="0">
            <a:spAutoFit/>
          </a:bodyPr>
          <a:lstStyle/>
          <a:p>
            <a:r>
              <a:rPr lang="en-US" sz="8000" dirty="0" smtClean="0">
                <a:solidFill>
                  <a:srgbClr val="376E7B"/>
                </a:solidFill>
                <a:latin typeface="Lobster 1.3" panose="02000506000000020003" pitchFamily="50" charset="0"/>
                <a:ea typeface="Geometria Light" panose="020B0403020204020204" pitchFamily="34" charset="0"/>
              </a:rPr>
              <a:t>Why?</a:t>
            </a:r>
            <a:endParaRPr lang="en-US" sz="8000" dirty="0">
              <a:solidFill>
                <a:srgbClr val="376E7B"/>
              </a:solidFill>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68974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2" name="TextBox 1"/>
          <p:cNvSpPr txBox="1"/>
          <p:nvPr/>
        </p:nvSpPr>
        <p:spPr>
          <a:xfrm>
            <a:off x="807511" y="2693245"/>
            <a:ext cx="10760190" cy="1200329"/>
          </a:xfrm>
          <a:prstGeom prst="rect">
            <a:avLst/>
          </a:prstGeom>
          <a:solidFill>
            <a:srgbClr val="232323"/>
          </a:solidFill>
        </p:spPr>
        <p:txBody>
          <a:bodyPr wrap="none" rtlCol="0">
            <a:spAutoFit/>
          </a:bodyPr>
          <a:lstStyle/>
          <a:p>
            <a:r>
              <a:rPr lang="en-US" sz="7200" dirty="0" smtClean="0">
                <a:solidFill>
                  <a:schemeClr val="bg1"/>
                </a:solidFill>
                <a:latin typeface="Lobster 1.3" panose="02000506000000020003" pitchFamily="50" charset="0"/>
                <a:ea typeface="Geometria Light" panose="020B0403020204020204" pitchFamily="34" charset="0"/>
              </a:rPr>
              <a:t>Developing  for  the web today</a:t>
            </a:r>
            <a:endParaRPr lang="en-US" sz="7200" dirty="0">
              <a:solidFill>
                <a:schemeClr val="bg1"/>
              </a:solidFill>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8921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239556" cy="6858000"/>
          </a:xfrm>
          <a:prstGeom prst="rect">
            <a:avLst/>
          </a:prstGeom>
        </p:spPr>
      </p:pic>
    </p:spTree>
    <p:extLst>
      <p:ext uri="{BB962C8B-B14F-4D97-AF65-F5344CB8AC3E}">
        <p14:creationId xmlns:p14="http://schemas.microsoft.com/office/powerpoint/2010/main" val="212135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78628" cy="6858000"/>
          </a:xfrm>
          <a:prstGeom prst="rect">
            <a:avLst/>
          </a:prstGeom>
        </p:spPr>
      </p:pic>
      <p:sp>
        <p:nvSpPr>
          <p:cNvPr id="3" name="TextBox 2"/>
          <p:cNvSpPr txBox="1"/>
          <p:nvPr/>
        </p:nvSpPr>
        <p:spPr>
          <a:xfrm>
            <a:off x="269507" y="5640404"/>
            <a:ext cx="3954352" cy="1107996"/>
          </a:xfrm>
          <a:prstGeom prst="rect">
            <a:avLst/>
          </a:prstGeom>
          <a:noFill/>
        </p:spPr>
        <p:txBody>
          <a:bodyPr wrap="none" rtlCol="0">
            <a:spAutoFit/>
          </a:bodyPr>
          <a:lstStyle/>
          <a:p>
            <a:r>
              <a:rPr lang="en-US" sz="6600" dirty="0" smtClean="0">
                <a:solidFill>
                  <a:schemeClr val="bg1"/>
                </a:solidFill>
                <a:latin typeface="Lobster 1.3" panose="02000506000000020003" pitchFamily="50" charset="0"/>
                <a:ea typeface="Geometria Light" panose="020B0403020204020204" pitchFamily="34" charset="0"/>
              </a:rPr>
              <a:t>Adventure  </a:t>
            </a:r>
            <a:endParaRPr lang="en-US" sz="6600" dirty="0">
              <a:solidFill>
                <a:schemeClr val="bg1"/>
              </a:solidFill>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363120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76E7B"/>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9600" dirty="0" smtClean="0">
                <a:solidFill>
                  <a:schemeClr val="bg1"/>
                </a:solidFill>
                <a:latin typeface="Lobster 1.3" panose="02000506000000020003" pitchFamily="50" charset="0"/>
              </a:rPr>
              <a:t>So… Why?</a:t>
            </a:r>
            <a:endParaRPr lang="en-US" sz="9600" dirty="0">
              <a:solidFill>
                <a:schemeClr val="bg1"/>
              </a:solidFill>
              <a:latin typeface="Lobster 1.3" panose="02000506000000020003" pitchFamily="50" charset="0"/>
            </a:endParaRPr>
          </a:p>
        </p:txBody>
      </p:sp>
      <p:sp>
        <p:nvSpPr>
          <p:cNvPr id="5" name="Subtitle 4"/>
          <p:cNvSpPr>
            <a:spLocks noGrp="1"/>
          </p:cNvSpPr>
          <p:nvPr>
            <p:ph type="subTitle" idx="1"/>
          </p:nvPr>
        </p:nvSpPr>
        <p:spPr/>
        <p:txBody>
          <a:bodyPr>
            <a:normAutofit/>
          </a:bodyPr>
          <a:lstStyle/>
          <a:p>
            <a:r>
              <a:rPr lang="en-US" sz="9600" dirty="0" err="1" smtClean="0">
                <a:solidFill>
                  <a:schemeClr val="bg1"/>
                </a:solidFill>
                <a:latin typeface="Lobster 1.3" panose="02000506000000020003" pitchFamily="50" charset="0"/>
              </a:rPr>
              <a:t>Asp.Net</a:t>
            </a:r>
            <a:r>
              <a:rPr lang="en-US" sz="9600" dirty="0" smtClean="0">
                <a:solidFill>
                  <a:schemeClr val="bg1"/>
                </a:solidFill>
                <a:latin typeface="Lobster 1.3" panose="02000506000000020003" pitchFamily="50" charset="0"/>
              </a:rPr>
              <a:t> </a:t>
            </a:r>
            <a:endParaRPr lang="en-US" sz="5400" dirty="0">
              <a:solidFill>
                <a:schemeClr val="bg1"/>
              </a:solidFill>
            </a:endParaRPr>
          </a:p>
        </p:txBody>
      </p:sp>
    </p:spTree>
    <p:extLst>
      <p:ext uri="{BB962C8B-B14F-4D97-AF65-F5344CB8AC3E}">
        <p14:creationId xmlns:p14="http://schemas.microsoft.com/office/powerpoint/2010/main" val="41446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2" name="TextBox 1"/>
          <p:cNvSpPr txBox="1"/>
          <p:nvPr/>
        </p:nvSpPr>
        <p:spPr>
          <a:xfrm>
            <a:off x="1467268" y="2646947"/>
            <a:ext cx="184731" cy="1015663"/>
          </a:xfrm>
          <a:prstGeom prst="rect">
            <a:avLst/>
          </a:prstGeom>
          <a:solidFill>
            <a:srgbClr val="232323"/>
          </a:solidFill>
        </p:spPr>
        <p:txBody>
          <a:bodyPr wrap="none" rtlCol="0">
            <a:spAutoFit/>
          </a:bodyPr>
          <a:lstStyle/>
          <a:p>
            <a:endParaRPr lang="en-US" sz="6000" dirty="0">
              <a:solidFill>
                <a:schemeClr val="bg1"/>
              </a:solidFill>
              <a:latin typeface="Lobster 1.3" panose="02000506000000020003" pitchFamily="50" charset="0"/>
              <a:ea typeface="Geometria Light" panose="020B0403020204020204" pitchFamily="34" charset="0"/>
            </a:endParaRPr>
          </a:p>
        </p:txBody>
      </p:sp>
      <p:sp>
        <p:nvSpPr>
          <p:cNvPr id="3" name="TextBox 2"/>
          <p:cNvSpPr txBox="1"/>
          <p:nvPr/>
        </p:nvSpPr>
        <p:spPr>
          <a:xfrm>
            <a:off x="2263423" y="2666441"/>
            <a:ext cx="7968597" cy="1569660"/>
          </a:xfrm>
          <a:prstGeom prst="rect">
            <a:avLst/>
          </a:prstGeom>
          <a:noFill/>
        </p:spPr>
        <p:txBody>
          <a:bodyPr wrap="square" rtlCol="0">
            <a:spAutoFit/>
          </a:bodyPr>
          <a:lstStyle/>
          <a:p>
            <a:r>
              <a:rPr lang="en-US" sz="9600" dirty="0" smtClean="0">
                <a:solidFill>
                  <a:schemeClr val="bg1"/>
                </a:solidFill>
                <a:latin typeface="Lobster 1.3" panose="02000506000000020003" pitchFamily="50" charset="0"/>
                <a:ea typeface="Geometria Light" panose="020B0403020204020204" pitchFamily="34" charset="0"/>
              </a:rPr>
              <a:t>Cross</a:t>
            </a:r>
            <a:r>
              <a:rPr lang="en-US" sz="9600" dirty="0" smtClean="0">
                <a:solidFill>
                  <a:schemeClr val="bg1"/>
                </a:solidFill>
                <a:latin typeface="Geometria Light" panose="020B0403020204020204" pitchFamily="34" charset="0"/>
                <a:ea typeface="Geometria Light" panose="020B0403020204020204" pitchFamily="34" charset="0"/>
              </a:rPr>
              <a:t> </a:t>
            </a:r>
            <a:r>
              <a:rPr lang="en-US" sz="9600" dirty="0" smtClean="0">
                <a:solidFill>
                  <a:schemeClr val="bg1"/>
                </a:solidFill>
                <a:latin typeface="Lobster 1.3" panose="02000506000000020003" pitchFamily="50" charset="0"/>
                <a:ea typeface="Geometria Light" panose="020B0403020204020204" pitchFamily="34" charset="0"/>
              </a:rPr>
              <a:t>Platform !</a:t>
            </a:r>
            <a:endParaRPr lang="en-US" sz="9600" dirty="0">
              <a:solidFill>
                <a:schemeClr val="bg1"/>
              </a:solidFill>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204978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2959"/>
        </a:solidFill>
        <a:effectLst/>
      </p:bgPr>
    </p:bg>
    <p:spTree>
      <p:nvGrpSpPr>
        <p:cNvPr id="1" name=""/>
        <p:cNvGrpSpPr/>
        <p:nvPr/>
      </p:nvGrpSpPr>
      <p:grpSpPr>
        <a:xfrm>
          <a:off x="0" y="0"/>
          <a:ext cx="0" cy="0"/>
          <a:chOff x="0" y="0"/>
          <a:chExt cx="0" cy="0"/>
        </a:xfrm>
      </p:grpSpPr>
      <p:sp>
        <p:nvSpPr>
          <p:cNvPr id="2" name="TextBox 1"/>
          <p:cNvSpPr txBox="1"/>
          <p:nvPr/>
        </p:nvSpPr>
        <p:spPr>
          <a:xfrm>
            <a:off x="3043360" y="2598847"/>
            <a:ext cx="7665153" cy="1567705"/>
          </a:xfrm>
          <a:prstGeom prst="rect">
            <a:avLst/>
          </a:prstGeom>
          <a:noFill/>
        </p:spPr>
        <p:txBody>
          <a:bodyPr wrap="square" rtlCol="0">
            <a:spAutoFit/>
          </a:bodyPr>
          <a:lstStyle/>
          <a:p>
            <a:r>
              <a:rPr lang="en-US" sz="9600" dirty="0" smtClean="0">
                <a:solidFill>
                  <a:schemeClr val="bg1"/>
                </a:solidFill>
                <a:latin typeface="Lobster 1.3" panose="02000506000000020003" pitchFamily="50" charset="0"/>
                <a:ea typeface="Geometria Light" panose="020B0403020204020204" pitchFamily="34" charset="0"/>
              </a:rPr>
              <a:t>Open Source !</a:t>
            </a:r>
            <a:endParaRPr lang="en-US" sz="9600" dirty="0">
              <a:solidFill>
                <a:schemeClr val="bg1"/>
              </a:solidFill>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174179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12192000" cy="7426071"/>
          </a:xfrm>
          <a:prstGeom prst="rect">
            <a:avLst/>
          </a:prstGeom>
        </p:spPr>
      </p:pic>
      <p:sp>
        <p:nvSpPr>
          <p:cNvPr id="3" name="Rectangle 2"/>
          <p:cNvSpPr/>
          <p:nvPr/>
        </p:nvSpPr>
        <p:spPr>
          <a:xfrm>
            <a:off x="520971" y="536628"/>
            <a:ext cx="6039724" cy="830997"/>
          </a:xfrm>
          <a:prstGeom prst="rect">
            <a:avLst/>
          </a:prstGeom>
        </p:spPr>
        <p:txBody>
          <a:bodyPr wrap="square">
            <a:spAutoFit/>
          </a:bodyPr>
          <a:lstStyle/>
          <a:p>
            <a:endParaRPr lang="en-US" sz="4800" dirty="0">
              <a:solidFill>
                <a:schemeClr val="bg1"/>
              </a:solidFill>
              <a:latin typeface="Segoe Pro Display" panose="020B0502040504020203" pitchFamily="34" charset="0"/>
              <a:ea typeface="Roboto" panose="02000000000000000000" pitchFamily="2" charset="0"/>
            </a:endParaRPr>
          </a:p>
        </p:txBody>
      </p:sp>
      <p:sp>
        <p:nvSpPr>
          <p:cNvPr id="2" name="TextBox 1"/>
          <p:cNvSpPr txBox="1"/>
          <p:nvPr/>
        </p:nvSpPr>
        <p:spPr>
          <a:xfrm>
            <a:off x="125129" y="351961"/>
            <a:ext cx="5243241" cy="1200329"/>
          </a:xfrm>
          <a:prstGeom prst="rect">
            <a:avLst/>
          </a:prstGeom>
          <a:noFill/>
        </p:spPr>
        <p:txBody>
          <a:bodyPr wrap="square" rtlCol="0">
            <a:spAutoFit/>
          </a:bodyPr>
          <a:lstStyle/>
          <a:p>
            <a:r>
              <a:rPr lang="en-US" sz="7200" dirty="0" smtClean="0">
                <a:solidFill>
                  <a:schemeClr val="bg1"/>
                </a:solidFill>
                <a:latin typeface="Lobster 1.3" panose="02000506000000020003" pitchFamily="50" charset="0"/>
                <a:ea typeface="Geometria Light" panose="020B0403020204020204" pitchFamily="34" charset="0"/>
              </a:rPr>
              <a:t>I’m listening </a:t>
            </a:r>
            <a:endParaRPr lang="en-US" sz="7200" dirty="0">
              <a:solidFill>
                <a:schemeClr val="bg1"/>
              </a:solidFill>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301025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2192000" cy="6858281"/>
          </a:xfrm>
          <a:prstGeom prst="rect">
            <a:avLst/>
          </a:prstGeom>
        </p:spPr>
      </p:pic>
      <p:sp>
        <p:nvSpPr>
          <p:cNvPr id="4" name="TextBox 3"/>
          <p:cNvSpPr txBox="1"/>
          <p:nvPr/>
        </p:nvSpPr>
        <p:spPr>
          <a:xfrm>
            <a:off x="520861" y="451413"/>
            <a:ext cx="6886935" cy="2308324"/>
          </a:xfrm>
          <a:prstGeom prst="rect">
            <a:avLst/>
          </a:prstGeom>
          <a:noFill/>
        </p:spPr>
        <p:txBody>
          <a:bodyPr wrap="square" rtlCol="0">
            <a:spAutoFit/>
          </a:bodyPr>
          <a:lstStyle/>
          <a:p>
            <a:r>
              <a:rPr lang="en-US" sz="7200" dirty="0" smtClean="0">
                <a:solidFill>
                  <a:schemeClr val="bg1"/>
                </a:solidFill>
                <a:latin typeface="Lobster 1.3" panose="02000506000000020003" pitchFamily="50" charset="0"/>
              </a:rPr>
              <a:t>Something Familiar  </a:t>
            </a:r>
            <a:endParaRPr lang="en-US" sz="7200" dirty="0">
              <a:solidFill>
                <a:schemeClr val="bg1"/>
              </a:solidFill>
              <a:latin typeface="Lobster 1.3" panose="02000506000000020003" pitchFamily="50" charset="0"/>
            </a:endParaRPr>
          </a:p>
        </p:txBody>
      </p:sp>
    </p:spTree>
    <p:extLst>
      <p:ext uri="{BB962C8B-B14F-4D97-AF65-F5344CB8AC3E}">
        <p14:creationId xmlns:p14="http://schemas.microsoft.com/office/powerpoint/2010/main" val="298699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914" y="446314"/>
            <a:ext cx="6127086" cy="5935261"/>
          </a:xfrm>
          <a:prstGeom prst="rect">
            <a:avLst/>
          </a:prstGeom>
        </p:spPr>
      </p:pic>
    </p:spTree>
    <p:extLst>
      <p:ext uri="{BB962C8B-B14F-4D97-AF65-F5344CB8AC3E}">
        <p14:creationId xmlns:p14="http://schemas.microsoft.com/office/powerpoint/2010/main" val="132568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76E7B"/>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8800" dirty="0" smtClean="0">
                <a:solidFill>
                  <a:schemeClr val="bg1"/>
                </a:solidFill>
                <a:latin typeface="Lobster 1.3" panose="02000506000000020003" pitchFamily="50" charset="0"/>
              </a:rPr>
              <a:t>File, New , Project </a:t>
            </a:r>
            <a:endParaRPr lang="en-US" sz="8800" dirty="0">
              <a:solidFill>
                <a:schemeClr val="bg1"/>
              </a:solidFill>
              <a:latin typeface="Lobster 1.3" panose="02000506000000020003" pitchFamily="50" charset="0"/>
            </a:endParaRPr>
          </a:p>
        </p:txBody>
      </p:sp>
      <p:sp>
        <p:nvSpPr>
          <p:cNvPr id="4" name="Subtitle 3"/>
          <p:cNvSpPr>
            <a:spLocks noGrp="1"/>
          </p:cNvSpPr>
          <p:nvPr>
            <p:ph type="subTitle" idx="1"/>
          </p:nvPr>
        </p:nvSpPr>
        <p:spPr>
          <a:xfrm>
            <a:off x="1026289" y="3926130"/>
            <a:ext cx="9144000" cy="1655762"/>
          </a:xfrm>
          <a:solidFill>
            <a:srgbClr val="376E7B"/>
          </a:solidFill>
        </p:spPr>
        <p:txBody>
          <a:bodyPr>
            <a:normAutofit/>
          </a:bodyPr>
          <a:lstStyle/>
          <a:p>
            <a:r>
              <a:rPr lang="en-US" sz="6600" dirty="0" smtClean="0">
                <a:solidFill>
                  <a:schemeClr val="bg1"/>
                </a:solidFill>
                <a:latin typeface="Lobster 1.3" panose="02000506000000020003" pitchFamily="50" charset="0"/>
              </a:rPr>
              <a:t>Visual Studio </a:t>
            </a:r>
            <a:endParaRPr lang="en-US" sz="6600" dirty="0">
              <a:solidFill>
                <a:schemeClr val="bg1"/>
              </a:solidFill>
              <a:latin typeface="Lobster 1.3" panose="02000506000000020003" pitchFamily="50" charset="0"/>
            </a:endParaRPr>
          </a:p>
        </p:txBody>
      </p:sp>
    </p:spTree>
    <p:extLst>
      <p:ext uri="{BB962C8B-B14F-4D97-AF65-F5344CB8AC3E}">
        <p14:creationId xmlns:p14="http://schemas.microsoft.com/office/powerpoint/2010/main" val="44907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42866" y="160257"/>
            <a:ext cx="7362825" cy="6412926"/>
          </a:xfrm>
          <a:prstGeom prst="rect">
            <a:avLst/>
          </a:prstGeom>
        </p:spPr>
      </p:pic>
    </p:spTree>
    <p:extLst>
      <p:ext uri="{BB962C8B-B14F-4D97-AF65-F5344CB8AC3E}">
        <p14:creationId xmlns:p14="http://schemas.microsoft.com/office/powerpoint/2010/main" val="107339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3" name="TextBox 2"/>
          <p:cNvSpPr txBox="1"/>
          <p:nvPr/>
        </p:nvSpPr>
        <p:spPr>
          <a:xfrm>
            <a:off x="2245489" y="1886674"/>
            <a:ext cx="7442521" cy="2800767"/>
          </a:xfrm>
          <a:prstGeom prst="rect">
            <a:avLst/>
          </a:prstGeom>
          <a:noFill/>
        </p:spPr>
        <p:txBody>
          <a:bodyPr wrap="square" rtlCol="0">
            <a:spAutoFit/>
          </a:bodyPr>
          <a:lstStyle/>
          <a:p>
            <a:pPr algn="ctr"/>
            <a:r>
              <a:rPr lang="en-US" sz="8800" dirty="0" smtClean="0">
                <a:solidFill>
                  <a:schemeClr val="bg1"/>
                </a:solidFill>
                <a:latin typeface="Lobster 1.3" panose="02000506000000020003" pitchFamily="50" charset="0"/>
              </a:rPr>
              <a:t>It’s  all about command line</a:t>
            </a:r>
            <a:endParaRPr lang="en-US" sz="8800" dirty="0">
              <a:solidFill>
                <a:schemeClr val="bg1"/>
              </a:solidFill>
              <a:latin typeface="Lobster 1.3" panose="02000506000000020003" pitchFamily="50" charset="0"/>
            </a:endParaRPr>
          </a:p>
        </p:txBody>
      </p:sp>
    </p:spTree>
    <p:extLst>
      <p:ext uri="{BB962C8B-B14F-4D97-AF65-F5344CB8AC3E}">
        <p14:creationId xmlns:p14="http://schemas.microsoft.com/office/powerpoint/2010/main" val="152870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475120" y="3471530"/>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dirty="0">
              <a:solidFill>
                <a:schemeClr val="bg1"/>
              </a:solidFill>
              <a:latin typeface="Roboto Black" panose="02000000000000000000" pitchFamily="2" charset="0"/>
              <a:ea typeface="Roboto Black" panose="02000000000000000000" pitchFamily="2" charset="0"/>
              <a:cs typeface="Open Sans Semibold" panose="020B0706030804020204" pitchFamily="34" charset="0"/>
            </a:endParaRPr>
          </a:p>
        </p:txBody>
      </p:sp>
      <p:sp>
        <p:nvSpPr>
          <p:cNvPr id="3" name="Title 2"/>
          <p:cNvSpPr>
            <a:spLocks noGrp="1"/>
          </p:cNvSpPr>
          <p:nvPr>
            <p:ph type="title"/>
          </p:nvPr>
        </p:nvSpPr>
        <p:spPr/>
        <p:txBody>
          <a:bodyPr/>
          <a:lstStyle/>
          <a:p>
            <a:endParaRPr lang="en-US" dirty="0"/>
          </a:p>
        </p:txBody>
      </p:sp>
      <p:pic>
        <p:nvPicPr>
          <p:cNvPr id="2" name="Picture 1"/>
          <p:cNvPicPr>
            <a:picLocks noChangeAspect="1"/>
          </p:cNvPicPr>
          <p:nvPr/>
        </p:nvPicPr>
        <p:blipFill>
          <a:blip r:embed="rId3"/>
          <a:stretch>
            <a:fillRect/>
          </a:stretch>
        </p:blipFill>
        <p:spPr>
          <a:xfrm>
            <a:off x="-432604" y="-839202"/>
            <a:ext cx="13335000" cy="8277225"/>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44035427"/>
              </p:ext>
            </p:extLst>
          </p:nvPr>
        </p:nvGraphicFramePr>
        <p:xfrm>
          <a:off x="7026346" y="4674361"/>
          <a:ext cx="5165654" cy="487680"/>
        </p:xfrm>
        <a:graphic>
          <a:graphicData uri="http://schemas.openxmlformats.org/drawingml/2006/table">
            <a:tbl>
              <a:tblPr/>
              <a:tblGrid>
                <a:gridCol w="33165"/>
                <a:gridCol w="5132489"/>
              </a:tblGrid>
              <a:tr h="0">
                <a:tc>
                  <a:txBody>
                    <a:bodyPr/>
                    <a:lstStyle/>
                    <a:p>
                      <a:pPr algn="r" fontAlgn="base"/>
                      <a:r>
                        <a:rPr lang="en-US" sz="3200" b="0" i="0" dirty="0">
                          <a:solidFill>
                            <a:schemeClr val="bg1"/>
                          </a:solidFill>
                          <a:effectLst/>
                          <a:latin typeface="Lobster 1.3" panose="02000506000000020003" pitchFamily="50" charset="0"/>
                        </a:rPr>
                        <a:t>1</a:t>
                      </a:r>
                    </a:p>
                  </a:txBody>
                  <a:tcPr marL="0" marR="0" marT="0" marB="0" anchor="ctr">
                    <a:lnL>
                      <a:noFill/>
                    </a:lnL>
                    <a:lnR>
                      <a:noFill/>
                    </a:lnR>
                    <a:lnT>
                      <a:noFill/>
                    </a:lnT>
                    <a:lnB>
                      <a:noFill/>
                    </a:lnB>
                    <a:solidFill>
                      <a:srgbClr val="E80C39"/>
                    </a:solidFill>
                  </a:tcPr>
                </a:tc>
                <a:tc>
                  <a:txBody>
                    <a:bodyPr/>
                    <a:lstStyle/>
                    <a:p>
                      <a:pPr algn="l" fontAlgn="base"/>
                      <a:r>
                        <a:rPr lang="en-US" sz="3200" b="0" i="0" dirty="0">
                          <a:solidFill>
                            <a:schemeClr val="bg1"/>
                          </a:solidFill>
                          <a:effectLst/>
                          <a:latin typeface="Lobster 1.3" panose="02000506000000020003" pitchFamily="50" charset="0"/>
                        </a:rPr>
                        <a:t>node --version &amp;&amp; </a:t>
                      </a:r>
                      <a:r>
                        <a:rPr lang="en-US" sz="3200" b="0" i="0" dirty="0" err="1">
                          <a:solidFill>
                            <a:schemeClr val="bg1"/>
                          </a:solidFill>
                          <a:effectLst/>
                          <a:latin typeface="Lobster 1.3" panose="02000506000000020003" pitchFamily="50" charset="0"/>
                        </a:rPr>
                        <a:t>npm</a:t>
                      </a:r>
                      <a:r>
                        <a:rPr lang="en-US" sz="3200" b="0" i="0" dirty="0">
                          <a:solidFill>
                            <a:schemeClr val="bg1"/>
                          </a:solidFill>
                          <a:effectLst/>
                          <a:latin typeface="Lobster 1.3" panose="02000506000000020003" pitchFamily="50" charset="0"/>
                        </a:rPr>
                        <a:t> --version</a:t>
                      </a:r>
                    </a:p>
                  </a:txBody>
                  <a:tcPr marL="0" marR="0" marT="0" marB="0" anchor="ctr">
                    <a:lnL>
                      <a:noFill/>
                    </a:lnL>
                    <a:lnR>
                      <a:noFill/>
                    </a:lnR>
                    <a:lnT>
                      <a:noFill/>
                    </a:lnT>
                    <a:lnB>
                      <a:noFill/>
                    </a:lnB>
                    <a:solidFill>
                      <a:srgbClr val="E80C39"/>
                    </a:solidFill>
                  </a:tcPr>
                </a:tc>
              </a:tr>
            </a:tbl>
          </a:graphicData>
        </a:graphic>
      </p:graphicFrame>
    </p:spTree>
    <p:extLst>
      <p:ext uri="{BB962C8B-B14F-4D97-AF65-F5344CB8AC3E}">
        <p14:creationId xmlns:p14="http://schemas.microsoft.com/office/powerpoint/2010/main" val="231218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38125"/>
            <a:ext cx="12192000" cy="7334250"/>
          </a:xfrm>
          <a:prstGeom prst="rect">
            <a:avLst/>
          </a:prstGeom>
        </p:spPr>
      </p:pic>
      <p:sp>
        <p:nvSpPr>
          <p:cNvPr id="2" name="TextBox 1"/>
          <p:cNvSpPr txBox="1"/>
          <p:nvPr/>
        </p:nvSpPr>
        <p:spPr>
          <a:xfrm>
            <a:off x="6096000" y="4412035"/>
            <a:ext cx="4101045" cy="584775"/>
          </a:xfrm>
          <a:prstGeom prst="rect">
            <a:avLst/>
          </a:prstGeom>
          <a:solidFill>
            <a:srgbClr val="376E7B"/>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ES" sz="3200" dirty="0" err="1" smtClean="0">
                <a:latin typeface="Lobster 1.3" panose="02000506000000020003" pitchFamily="50" charset="0"/>
              </a:rPr>
              <a:t>npm</a:t>
            </a:r>
            <a:r>
              <a:rPr lang="es-ES" sz="3200" dirty="0" smtClean="0">
                <a:latin typeface="Lobster 1.3" panose="02000506000000020003" pitchFamily="50" charset="0"/>
              </a:rPr>
              <a:t> </a:t>
            </a:r>
            <a:r>
              <a:rPr lang="es-ES" sz="3200" dirty="0" err="1">
                <a:latin typeface="Lobster 1.3" panose="02000506000000020003" pitchFamily="50" charset="0"/>
              </a:rPr>
              <a:t>install</a:t>
            </a:r>
            <a:r>
              <a:rPr lang="es-ES" sz="3200" dirty="0">
                <a:latin typeface="Lobster 1.3" panose="02000506000000020003" pitchFamily="50" charset="0"/>
              </a:rPr>
              <a:t> </a:t>
            </a:r>
            <a:r>
              <a:rPr lang="es-ES" sz="3200" dirty="0" smtClean="0">
                <a:latin typeface="Lobster 1.3" panose="02000506000000020003" pitchFamily="50" charset="0"/>
              </a:rPr>
              <a:t>—global </a:t>
            </a:r>
            <a:r>
              <a:rPr lang="es-ES" sz="3200" dirty="0">
                <a:latin typeface="Lobster 1.3" panose="02000506000000020003" pitchFamily="50" charset="0"/>
              </a:rPr>
              <a:t>yo</a:t>
            </a:r>
            <a:endParaRPr lang="en-US" sz="3200" dirty="0">
              <a:latin typeface="Lobster 1.3" panose="02000506000000020003" pitchFamily="50" charset="0"/>
            </a:endParaRPr>
          </a:p>
        </p:txBody>
      </p:sp>
      <p:sp>
        <p:nvSpPr>
          <p:cNvPr id="4" name="TextBox 3"/>
          <p:cNvSpPr txBox="1"/>
          <p:nvPr/>
        </p:nvSpPr>
        <p:spPr>
          <a:xfrm>
            <a:off x="6096000" y="5111807"/>
            <a:ext cx="5443708" cy="584775"/>
          </a:xfrm>
          <a:prstGeom prst="rect">
            <a:avLst/>
          </a:prstGeom>
          <a:solidFill>
            <a:srgbClr val="376E7B"/>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2400"/>
            </a:lvl1pPr>
          </a:lstStyle>
          <a:p>
            <a:r>
              <a:rPr lang="en-US" sz="3200" dirty="0" err="1">
                <a:latin typeface="Lobster 1.3" panose="02000506000000020003" pitchFamily="50" charset="0"/>
              </a:rPr>
              <a:t>npm</a:t>
            </a:r>
            <a:r>
              <a:rPr lang="en-US" sz="3200" dirty="0">
                <a:latin typeface="Lobster 1.3" panose="02000506000000020003" pitchFamily="50" charset="0"/>
              </a:rPr>
              <a:t> install -g generator-</a:t>
            </a:r>
            <a:r>
              <a:rPr lang="en-US" sz="3200" dirty="0" err="1">
                <a:latin typeface="Lobster 1.3" panose="02000506000000020003" pitchFamily="50" charset="0"/>
              </a:rPr>
              <a:t>aspnet</a:t>
            </a:r>
            <a:endParaRPr lang="en-US" sz="3200" dirty="0">
              <a:latin typeface="Lobster 1.3" panose="02000506000000020003" pitchFamily="50" charset="0"/>
            </a:endParaRPr>
          </a:p>
        </p:txBody>
      </p:sp>
      <p:sp>
        <p:nvSpPr>
          <p:cNvPr id="5" name="TextBox 4"/>
          <p:cNvSpPr txBox="1"/>
          <p:nvPr/>
        </p:nvSpPr>
        <p:spPr>
          <a:xfrm>
            <a:off x="6096000" y="5811578"/>
            <a:ext cx="4228618" cy="584775"/>
          </a:xfrm>
          <a:prstGeom prst="rect">
            <a:avLst/>
          </a:prstGeom>
          <a:solidFill>
            <a:srgbClr val="376E7B"/>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defPPr>
              <a:defRPr lang="en-US"/>
            </a:defPPr>
            <a:lvl1pPr>
              <a:defRPr sz="2400"/>
            </a:lvl1pPr>
          </a:lstStyle>
          <a:p>
            <a:r>
              <a:rPr lang="en-US" sz="3200" dirty="0" err="1" smtClean="0">
                <a:latin typeface="Lobster 1.3" panose="02000506000000020003" pitchFamily="50" charset="0"/>
              </a:rPr>
              <a:t>yo</a:t>
            </a:r>
            <a:r>
              <a:rPr lang="en-US" sz="3200" dirty="0" smtClean="0">
                <a:latin typeface="Lobster 1.3" panose="02000506000000020003" pitchFamily="50" charset="0"/>
              </a:rPr>
              <a:t> </a:t>
            </a:r>
            <a:r>
              <a:rPr lang="en-US" sz="3200" dirty="0" err="1" smtClean="0">
                <a:latin typeface="Lobster 1.3" panose="02000506000000020003" pitchFamily="50" charset="0"/>
              </a:rPr>
              <a:t>aspnet</a:t>
            </a:r>
            <a:r>
              <a:rPr lang="en-US" sz="3200" dirty="0" smtClean="0">
                <a:latin typeface="Lobster 1.3" panose="02000506000000020003" pitchFamily="50" charset="0"/>
              </a:rPr>
              <a:t>: </a:t>
            </a:r>
            <a:r>
              <a:rPr lang="en-US" sz="3200" dirty="0" err="1" smtClean="0">
                <a:latin typeface="Lobster 1.3" panose="02000506000000020003" pitchFamily="50" charset="0"/>
              </a:rPr>
              <a:t>MvcController</a:t>
            </a:r>
            <a:endParaRPr lang="en-US" sz="3200" dirty="0">
              <a:latin typeface="Lobster 1.3" panose="02000506000000020003" pitchFamily="50" charset="0"/>
            </a:endParaRPr>
          </a:p>
        </p:txBody>
      </p:sp>
    </p:spTree>
    <p:extLst>
      <p:ext uri="{BB962C8B-B14F-4D97-AF65-F5344CB8AC3E}">
        <p14:creationId xmlns:p14="http://schemas.microsoft.com/office/powerpoint/2010/main" val="39271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7140583"/>
          </a:xfrm>
          <a:prstGeom prst="rect">
            <a:avLst/>
          </a:prstGeom>
        </p:spPr>
      </p:pic>
      <p:sp>
        <p:nvSpPr>
          <p:cNvPr id="4" name="TextBox 3"/>
          <p:cNvSpPr txBox="1"/>
          <p:nvPr/>
        </p:nvSpPr>
        <p:spPr>
          <a:xfrm>
            <a:off x="5719394" y="5833640"/>
            <a:ext cx="6472606" cy="923330"/>
          </a:xfrm>
          <a:prstGeom prst="rect">
            <a:avLst/>
          </a:prstGeom>
          <a:noFill/>
        </p:spPr>
        <p:txBody>
          <a:bodyPr wrap="none" rtlCol="0">
            <a:spAutoFit/>
          </a:bodyPr>
          <a:lstStyle/>
          <a:p>
            <a:r>
              <a:rPr lang="en-US" sz="5400" dirty="0" smtClean="0">
                <a:solidFill>
                  <a:srgbClr val="D92959"/>
                </a:solidFill>
                <a:latin typeface="Lobster 1.3" panose="02000506000000020003" pitchFamily="50" charset="0"/>
              </a:rPr>
              <a:t>Model, View, Controller </a:t>
            </a:r>
            <a:endParaRPr lang="en-US" sz="5400" dirty="0">
              <a:solidFill>
                <a:srgbClr val="D92959"/>
              </a:solidFill>
              <a:latin typeface="Lobster 1.3" panose="02000506000000020003" pitchFamily="50" charset="0"/>
            </a:endParaRPr>
          </a:p>
        </p:txBody>
      </p:sp>
    </p:spTree>
    <p:extLst>
      <p:ext uri="{BB962C8B-B14F-4D97-AF65-F5344CB8AC3E}">
        <p14:creationId xmlns:p14="http://schemas.microsoft.com/office/powerpoint/2010/main" val="28424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23130"/>
          <a:stretch/>
        </p:blipFill>
        <p:spPr>
          <a:xfrm>
            <a:off x="0" y="-1"/>
            <a:ext cx="12192000" cy="8893327"/>
          </a:xfrm>
          <a:prstGeom prst="rect">
            <a:avLst/>
          </a:prstGeom>
        </p:spPr>
      </p:pic>
    </p:spTree>
    <p:extLst>
      <p:ext uri="{BB962C8B-B14F-4D97-AF65-F5344CB8AC3E}">
        <p14:creationId xmlns:p14="http://schemas.microsoft.com/office/powerpoint/2010/main" val="6033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099403" cy="6858000"/>
          </a:xfrm>
          <a:prstGeom prst="rect">
            <a:avLst/>
          </a:prstGeom>
        </p:spPr>
      </p:pic>
    </p:spTree>
    <p:extLst>
      <p:ext uri="{BB962C8B-B14F-4D97-AF65-F5344CB8AC3E}">
        <p14:creationId xmlns:p14="http://schemas.microsoft.com/office/powerpoint/2010/main" val="392286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610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76E7B"/>
        </a:solidFill>
        <a:effectLst/>
      </p:bgPr>
    </p:bg>
    <p:spTree>
      <p:nvGrpSpPr>
        <p:cNvPr id="1" name=""/>
        <p:cNvGrpSpPr/>
        <p:nvPr/>
      </p:nvGrpSpPr>
      <p:grpSpPr>
        <a:xfrm>
          <a:off x="0" y="0"/>
          <a:ext cx="0" cy="0"/>
          <a:chOff x="0" y="0"/>
          <a:chExt cx="0" cy="0"/>
        </a:xfrm>
      </p:grpSpPr>
      <p:sp>
        <p:nvSpPr>
          <p:cNvPr id="4" name="TextBox 3"/>
          <p:cNvSpPr txBox="1"/>
          <p:nvPr/>
        </p:nvSpPr>
        <p:spPr>
          <a:xfrm>
            <a:off x="763930" y="706055"/>
            <a:ext cx="1641796" cy="1107996"/>
          </a:xfrm>
          <a:prstGeom prst="rect">
            <a:avLst/>
          </a:prstGeom>
          <a:noFill/>
        </p:spPr>
        <p:txBody>
          <a:bodyPr wrap="none" rtlCol="0">
            <a:spAutoFit/>
          </a:bodyPr>
          <a:lstStyle/>
          <a:p>
            <a:r>
              <a:rPr lang="en-US" sz="6600" dirty="0" smtClean="0">
                <a:solidFill>
                  <a:prstClr val="white"/>
                </a:solidFill>
                <a:latin typeface="Lobster 1.3" panose="02000506000000020003" pitchFamily="50" charset="0"/>
              </a:rPr>
              <a:t>Bye!</a:t>
            </a:r>
            <a:endParaRPr lang="en-US" sz="6600" dirty="0">
              <a:solidFill>
                <a:prstClr val="white"/>
              </a:solidFill>
              <a:latin typeface="Lobster 1.3" panose="02000506000000020003" pitchFamily="50"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141" y="2050026"/>
            <a:ext cx="3644718" cy="3644718"/>
          </a:xfrm>
          <a:prstGeom prst="rect">
            <a:avLst/>
          </a:prstGeom>
        </p:spPr>
      </p:pic>
      <p:sp>
        <p:nvSpPr>
          <p:cNvPr id="7" name="TextBox 6"/>
          <p:cNvSpPr txBox="1"/>
          <p:nvPr/>
        </p:nvSpPr>
        <p:spPr>
          <a:xfrm>
            <a:off x="3935392" y="1260053"/>
            <a:ext cx="7500396" cy="4708981"/>
          </a:xfrm>
          <a:prstGeom prst="rect">
            <a:avLst/>
          </a:prstGeom>
          <a:noFill/>
        </p:spPr>
        <p:txBody>
          <a:bodyPr wrap="square" rtlCol="0">
            <a:spAutoFit/>
          </a:bodyPr>
          <a:lstStyle/>
          <a:p>
            <a:pPr>
              <a:lnSpc>
                <a:spcPct val="150000"/>
              </a:lnSpc>
            </a:pPr>
            <a:r>
              <a:rPr lang="en-US" sz="4000" dirty="0" smtClean="0">
                <a:solidFill>
                  <a:prstClr val="white"/>
                </a:solidFill>
                <a:latin typeface="Geometria Light" panose="020B0403020204020204" pitchFamily="34" charset="0"/>
                <a:ea typeface="Geometria Light" panose="020B0403020204020204" pitchFamily="34" charset="0"/>
              </a:rPr>
              <a:t>Maria Naggaga</a:t>
            </a:r>
          </a:p>
          <a:p>
            <a:pPr>
              <a:lnSpc>
                <a:spcPct val="150000"/>
              </a:lnSpc>
            </a:pPr>
            <a:r>
              <a:rPr lang="en-US" sz="4000" dirty="0" smtClean="0">
                <a:solidFill>
                  <a:prstClr val="white"/>
                </a:solidFill>
                <a:latin typeface="Geometria Light" panose="020B0403020204020204" pitchFamily="34" charset="0"/>
                <a:ea typeface="Geometria Light" panose="020B0403020204020204" pitchFamily="34" charset="0"/>
              </a:rPr>
              <a:t>Microsoft </a:t>
            </a:r>
            <a:r>
              <a:rPr lang="en-US" sz="3600" dirty="0" smtClean="0">
                <a:solidFill>
                  <a:prstClr val="white"/>
                </a:solidFill>
                <a:latin typeface="Geometria Light" panose="020B0403020204020204" pitchFamily="34" charset="0"/>
                <a:ea typeface="Geometria Light" panose="020B0403020204020204" pitchFamily="34" charset="0"/>
              </a:rPr>
              <a:t>Technical Evangelist</a:t>
            </a:r>
            <a:r>
              <a:rPr lang="en-US" sz="4000" dirty="0" smtClean="0">
                <a:solidFill>
                  <a:prstClr val="white"/>
                </a:solidFill>
                <a:latin typeface="Geometria Light" panose="020B0403020204020204" pitchFamily="34" charset="0"/>
                <a:ea typeface="Geometria Light" panose="020B0403020204020204" pitchFamily="34" charset="0"/>
              </a:rPr>
              <a:t> NYC </a:t>
            </a:r>
          </a:p>
          <a:p>
            <a:pPr>
              <a:lnSpc>
                <a:spcPct val="150000"/>
              </a:lnSpc>
            </a:pPr>
            <a:r>
              <a:rPr lang="en-US" sz="4000" dirty="0" smtClean="0">
                <a:solidFill>
                  <a:prstClr val="white"/>
                </a:solidFill>
                <a:latin typeface="Geometria Light" panose="020B0403020204020204" pitchFamily="34" charset="0"/>
                <a:ea typeface="Geometria Light" panose="020B0403020204020204" pitchFamily="34" charset="0"/>
              </a:rPr>
              <a:t>@LadyNaggaga</a:t>
            </a:r>
          </a:p>
          <a:p>
            <a:pPr>
              <a:lnSpc>
                <a:spcPct val="150000"/>
              </a:lnSpc>
            </a:pPr>
            <a:r>
              <a:rPr lang="en-US" sz="4000" dirty="0" smtClean="0">
                <a:solidFill>
                  <a:prstClr val="white"/>
                </a:solidFill>
                <a:latin typeface="Geometria Light" panose="020B0403020204020204" pitchFamily="34" charset="0"/>
                <a:ea typeface="Geometria Light" panose="020B0403020204020204" pitchFamily="34" charset="0"/>
              </a:rPr>
              <a:t>Marianaggaga.com</a:t>
            </a:r>
            <a:endParaRPr lang="en-US" sz="4000" dirty="0">
              <a:solidFill>
                <a:prstClr val="white"/>
              </a:solidFill>
              <a:latin typeface="Geometria Light" panose="020B0403020204020204" pitchFamily="34" charset="0"/>
              <a:ea typeface="Geometria Light" panose="020B0403020204020204" pitchFamily="34" charset="0"/>
            </a:endParaRPr>
          </a:p>
        </p:txBody>
      </p:sp>
      <p:pic>
        <p:nvPicPr>
          <p:cNvPr id="8" name="Picture 2" descr="http://www.mhra.gov.uk/home/groups/comms-ic/documents/websiteresources/con14065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6740" y="4203473"/>
            <a:ext cx="956237" cy="95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83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0276" y="479352"/>
            <a:ext cx="6819048" cy="6095238"/>
          </a:xfrm>
          <a:prstGeom prst="rect">
            <a:avLst/>
          </a:prstGeom>
        </p:spPr>
      </p:pic>
    </p:spTree>
    <p:extLst>
      <p:ext uri="{BB962C8B-B14F-4D97-AF65-F5344CB8AC3E}">
        <p14:creationId xmlns:p14="http://schemas.microsoft.com/office/powerpoint/2010/main" val="113559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5721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387927"/>
            <a:ext cx="4886835" cy="6391564"/>
          </a:xfrm>
          <a:prstGeom prst="rect">
            <a:avLst/>
          </a:prstGeom>
        </p:spPr>
      </p:pic>
      <p:sp>
        <p:nvSpPr>
          <p:cNvPr id="6" name="TextBox 5"/>
          <p:cNvSpPr txBox="1"/>
          <p:nvPr/>
        </p:nvSpPr>
        <p:spPr>
          <a:xfrm>
            <a:off x="3980294" y="2323001"/>
            <a:ext cx="4341090" cy="1200329"/>
          </a:xfrm>
          <a:prstGeom prst="rect">
            <a:avLst/>
          </a:prstGeom>
          <a:noFill/>
        </p:spPr>
        <p:txBody>
          <a:bodyPr wrap="square" rtlCol="0">
            <a:spAutoFit/>
          </a:bodyPr>
          <a:lstStyle/>
          <a:p>
            <a:pPr algn="ctr"/>
            <a:r>
              <a:rPr lang="en-US" sz="7200" dirty="0" smtClean="0">
                <a:solidFill>
                  <a:schemeClr val="bg1"/>
                </a:solidFill>
                <a:latin typeface="Lobster 1.3" panose="02000506000000020003" pitchFamily="50" charset="0"/>
                <a:ea typeface="Geometria Light" panose="020B0403020204020204" pitchFamily="34" charset="0"/>
              </a:rPr>
              <a:t>Outdated </a:t>
            </a:r>
            <a:endParaRPr lang="en-US" sz="7200" dirty="0">
              <a:solidFill>
                <a:schemeClr val="bg1"/>
              </a:solidFill>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399292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0"/>
            <a:ext cx="6096001" cy="6858000"/>
          </a:xfrm>
          <a:prstGeom prst="rect">
            <a:avLst/>
          </a:prstGeom>
        </p:spPr>
      </p:pic>
      <p:sp>
        <p:nvSpPr>
          <p:cNvPr id="6" name="TextBox 5"/>
          <p:cNvSpPr txBox="1"/>
          <p:nvPr/>
        </p:nvSpPr>
        <p:spPr>
          <a:xfrm>
            <a:off x="624350" y="1985337"/>
            <a:ext cx="5183920" cy="1200329"/>
          </a:xfrm>
          <a:prstGeom prst="rect">
            <a:avLst/>
          </a:prstGeom>
          <a:noFill/>
        </p:spPr>
        <p:txBody>
          <a:bodyPr wrap="none" rtlCol="0">
            <a:spAutoFit/>
          </a:bodyPr>
          <a:lstStyle/>
          <a:p>
            <a:r>
              <a:rPr lang="en-US" sz="7200" dirty="0" smtClean="0">
                <a:solidFill>
                  <a:schemeClr val="bg1"/>
                </a:solidFill>
                <a:latin typeface="Lobster 1.3" panose="02000506000000020003" pitchFamily="50" charset="0"/>
                <a:ea typeface="Geometria Light" panose="020B0403020204020204" pitchFamily="34" charset="0"/>
              </a:rPr>
              <a:t>Memory  Lane</a:t>
            </a:r>
            <a:endParaRPr lang="en-US" sz="7200" dirty="0">
              <a:solidFill>
                <a:schemeClr val="bg1"/>
              </a:solidFill>
              <a:latin typeface="Lobster 1.3" panose="02000506000000020003" pitchFamily="50" charset="0"/>
              <a:ea typeface="Geometria Light" panose="020B0403020204020204" pitchFamily="34" charset="0"/>
            </a:endParaRPr>
          </a:p>
        </p:txBody>
      </p:sp>
      <p:sp>
        <p:nvSpPr>
          <p:cNvPr id="7" name="TextBox 6"/>
          <p:cNvSpPr txBox="1"/>
          <p:nvPr/>
        </p:nvSpPr>
        <p:spPr>
          <a:xfrm>
            <a:off x="751873" y="3707139"/>
            <a:ext cx="4204009" cy="584775"/>
          </a:xfrm>
          <a:prstGeom prst="rect">
            <a:avLst/>
          </a:prstGeom>
          <a:noFill/>
        </p:spPr>
        <p:txBody>
          <a:bodyPr wrap="square" rtlCol="0">
            <a:spAutoFit/>
          </a:bodyPr>
          <a:lstStyle/>
          <a:p>
            <a:pPr algn="ctr"/>
            <a:r>
              <a:rPr lang="en-US" sz="2000" dirty="0">
                <a:latin typeface="Lobster 1.3" panose="02000506000000020003" pitchFamily="50" charset="0"/>
              </a:rPr>
              <a:t> </a:t>
            </a:r>
            <a:r>
              <a:rPr lang="en-US" sz="3200" dirty="0" smtClean="0">
                <a:solidFill>
                  <a:schemeClr val="bg1"/>
                </a:solidFill>
                <a:latin typeface="Lobster 1.3" panose="02000506000000020003" pitchFamily="50" charset="0"/>
                <a:ea typeface="Geometria Light" panose="020B0403020204020204" pitchFamily="34" charset="0"/>
              </a:rPr>
              <a:t>Stuff we loved</a:t>
            </a:r>
            <a:endParaRPr lang="en-US" sz="3200" dirty="0">
              <a:solidFill>
                <a:schemeClr val="bg1"/>
              </a:solidFill>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146558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38843" y="5344886"/>
            <a:ext cx="5486400" cy="1107996"/>
          </a:xfrm>
          <a:prstGeom prst="rect">
            <a:avLst/>
          </a:prstGeom>
          <a:noFill/>
        </p:spPr>
        <p:txBody>
          <a:bodyPr wrap="square" rtlCol="0">
            <a:spAutoFit/>
          </a:bodyPr>
          <a:lstStyle/>
          <a:p>
            <a:r>
              <a:rPr lang="en-US" sz="6600" dirty="0" smtClean="0">
                <a:latin typeface="Lobster 1.3" panose="02000506000000020003" pitchFamily="50" charset="0"/>
                <a:ea typeface="Geometria Light" panose="020B0403020204020204" pitchFamily="34" charset="0"/>
              </a:rPr>
              <a:t>Do you know?</a:t>
            </a:r>
            <a:endParaRPr lang="en-US" sz="6600" dirty="0">
              <a:latin typeface="Lobster 1.3" panose="02000506000000020003" pitchFamily="50" charset="0"/>
              <a:ea typeface="Geometria Light" panose="020B0403020204020204" pitchFamily="34" charset="0"/>
            </a:endParaRPr>
          </a:p>
        </p:txBody>
      </p:sp>
    </p:spTree>
    <p:extLst>
      <p:ext uri="{BB962C8B-B14F-4D97-AF65-F5344CB8AC3E}">
        <p14:creationId xmlns:p14="http://schemas.microsoft.com/office/powerpoint/2010/main" val="362822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110" y="0"/>
            <a:ext cx="8909779" cy="6858000"/>
          </a:xfrm>
          <a:prstGeom prst="rect">
            <a:avLst/>
          </a:prstGeom>
        </p:spPr>
      </p:pic>
    </p:spTree>
    <p:extLst>
      <p:ext uri="{BB962C8B-B14F-4D97-AF65-F5344CB8AC3E}">
        <p14:creationId xmlns:p14="http://schemas.microsoft.com/office/powerpoint/2010/main" val="316637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664"/>
            <a:ext cx="12192000" cy="7125629"/>
          </a:xfrm>
          <a:prstGeom prst="rect">
            <a:avLst/>
          </a:prstGeom>
        </p:spPr>
      </p:pic>
    </p:spTree>
    <p:extLst>
      <p:ext uri="{BB962C8B-B14F-4D97-AF65-F5344CB8AC3E}">
        <p14:creationId xmlns:p14="http://schemas.microsoft.com/office/powerpoint/2010/main" val="364975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2535</TotalTime>
  <Words>1021</Words>
  <Application>Microsoft Office PowerPoint</Application>
  <PresentationFormat>Widescreen</PresentationFormat>
  <Paragraphs>120</Paragraphs>
  <Slides>40</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Calibri Light</vt:lpstr>
      <vt:lpstr>Geometria Light</vt:lpstr>
      <vt:lpstr>Lobster 1.3</vt:lpstr>
      <vt:lpstr>Open Sans Semibold</vt:lpstr>
      <vt:lpstr>Roboto</vt:lpstr>
      <vt:lpstr>Roboto Black</vt:lpstr>
      <vt:lpstr>Segoe Pro Display</vt:lpstr>
      <vt:lpstr>Wingdings</vt:lpstr>
      <vt:lpstr>Office Theme</vt:lpstr>
      <vt:lpstr>PowerPoint Presentation</vt:lpstr>
      <vt:lpstr>Legacy …What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Asp.Net </vt:lpstr>
      <vt:lpstr>PowerPoint Presentation</vt:lpstr>
      <vt:lpstr>PowerPoint Presentation</vt:lpstr>
      <vt:lpstr>PowerPoint Presentation</vt:lpstr>
      <vt:lpstr>PowerPoint Presentation</vt:lpstr>
      <vt:lpstr>So… Why?</vt:lpstr>
      <vt:lpstr>PowerPoint Presentation</vt:lpstr>
      <vt:lpstr>PowerPoint Presentation</vt:lpstr>
      <vt:lpstr>PowerPoint Presentation</vt:lpstr>
      <vt:lpstr>PowerPoint Presentation</vt:lpstr>
      <vt:lpstr>File, New ,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Legacy ….  What ? </dc:title>
  <dc:creator>Maria Naggaga Nakanwagi</dc:creator>
  <cp:lastModifiedBy>Maria Naggaga Nakanwagi</cp:lastModifiedBy>
  <cp:revision>144</cp:revision>
  <dcterms:created xsi:type="dcterms:W3CDTF">2015-04-06T15:54:19Z</dcterms:created>
  <dcterms:modified xsi:type="dcterms:W3CDTF">2015-04-14T18:23:16Z</dcterms:modified>
</cp:coreProperties>
</file>